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customXml/itemProps4.xml" ContentType="application/vnd.openxmlformats-officedocument.customXml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5"/>
  </p:sldMasterIdLst>
  <p:notesMasterIdLst>
    <p:notesMasterId r:id="rId63"/>
  </p:notesMasterIdLst>
  <p:handoutMasterIdLst>
    <p:handoutMasterId r:id="rId64"/>
  </p:handoutMasterIdLst>
  <p:sldIdLst>
    <p:sldId id="309" r:id="rId6"/>
    <p:sldId id="310" r:id="rId7"/>
    <p:sldId id="306" r:id="rId8"/>
    <p:sldId id="333" r:id="rId9"/>
    <p:sldId id="312" r:id="rId10"/>
    <p:sldId id="313" r:id="rId11"/>
    <p:sldId id="285" r:id="rId12"/>
    <p:sldId id="339" r:id="rId13"/>
    <p:sldId id="337" r:id="rId14"/>
    <p:sldId id="338" r:id="rId15"/>
    <p:sldId id="311" r:id="rId16"/>
    <p:sldId id="286" r:id="rId17"/>
    <p:sldId id="290" r:id="rId18"/>
    <p:sldId id="293" r:id="rId19"/>
    <p:sldId id="305" r:id="rId20"/>
    <p:sldId id="304" r:id="rId21"/>
    <p:sldId id="347" r:id="rId22"/>
    <p:sldId id="291" r:id="rId23"/>
    <p:sldId id="303" r:id="rId24"/>
    <p:sldId id="302" r:id="rId25"/>
    <p:sldId id="307" r:id="rId26"/>
    <p:sldId id="287" r:id="rId27"/>
    <p:sldId id="295" r:id="rId28"/>
    <p:sldId id="289" r:id="rId29"/>
    <p:sldId id="296" r:id="rId30"/>
    <p:sldId id="343" r:id="rId31"/>
    <p:sldId id="344" r:id="rId32"/>
    <p:sldId id="298" r:id="rId33"/>
    <p:sldId id="336" r:id="rId34"/>
    <p:sldId id="345" r:id="rId35"/>
    <p:sldId id="324" r:id="rId36"/>
    <p:sldId id="346" r:id="rId37"/>
    <p:sldId id="341" r:id="rId38"/>
    <p:sldId id="297" r:id="rId39"/>
    <p:sldId id="340" r:id="rId40"/>
    <p:sldId id="323" r:id="rId41"/>
    <p:sldId id="299" r:id="rId42"/>
    <p:sldId id="301" r:id="rId43"/>
    <p:sldId id="300" r:id="rId44"/>
    <p:sldId id="317" r:id="rId45"/>
    <p:sldId id="314" r:id="rId46"/>
    <p:sldId id="315" r:id="rId47"/>
    <p:sldId id="316" r:id="rId48"/>
    <p:sldId id="318" r:id="rId49"/>
    <p:sldId id="320" r:id="rId50"/>
    <p:sldId id="325" r:id="rId51"/>
    <p:sldId id="321" r:id="rId52"/>
    <p:sldId id="319" r:id="rId53"/>
    <p:sldId id="322" r:id="rId54"/>
    <p:sldId id="335" r:id="rId55"/>
    <p:sldId id="326" r:id="rId56"/>
    <p:sldId id="331" r:id="rId57"/>
    <p:sldId id="328" r:id="rId58"/>
    <p:sldId id="330" r:id="rId59"/>
    <p:sldId id="332" r:id="rId60"/>
    <p:sldId id="342" r:id="rId61"/>
    <p:sldId id="308" r:id="rId62"/>
  </p:sldIdLst>
  <p:sldSz cx="9144000" cy="6858000" type="screen4x3"/>
  <p:notesSz cx="6813550" cy="99456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66CC"/>
    <a:srgbClr val="FF33CC"/>
    <a:srgbClr val="FF0066"/>
    <a:srgbClr val="CD4B4B"/>
    <a:srgbClr val="FF9900"/>
    <a:srgbClr val="AB4000"/>
    <a:srgbClr val="CC6600"/>
    <a:srgbClr val="078FC2"/>
    <a:srgbClr val="CC66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92" autoAdjust="0"/>
    <p:restoredTop sz="71161" autoAdjust="0"/>
  </p:normalViewPr>
  <p:slideViewPr>
    <p:cSldViewPr snapToGrid="0">
      <p:cViewPr varScale="1">
        <p:scale>
          <a:sx n="93" d="100"/>
          <a:sy n="93" d="100"/>
        </p:scale>
        <p:origin x="-215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-3792" y="-120"/>
      </p:cViewPr>
      <p:guideLst>
        <p:guide orient="horz" pos="3132"/>
        <p:guide pos="214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2741" cy="498288"/>
          </a:xfrm>
          <a:prstGeom prst="rect">
            <a:avLst/>
          </a:prstGeom>
        </p:spPr>
        <p:txBody>
          <a:bodyPr vert="horz" lIns="91653" tIns="45825" rIns="91653" bIns="45825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9286" y="0"/>
            <a:ext cx="2952741" cy="498288"/>
          </a:xfrm>
          <a:prstGeom prst="rect">
            <a:avLst/>
          </a:prstGeom>
        </p:spPr>
        <p:txBody>
          <a:bodyPr vert="horz" lIns="91653" tIns="45825" rIns="91653" bIns="45825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F3EA788-7B60-4CA3-8731-D0BFD8F33E72}" type="datetimeFigureOut">
              <a:rPr lang="en-US"/>
              <a:pPr>
                <a:defRPr/>
              </a:pPr>
              <a:t>2009-09-23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858"/>
            <a:ext cx="2952741" cy="498287"/>
          </a:xfrm>
          <a:prstGeom prst="rect">
            <a:avLst/>
          </a:prstGeom>
        </p:spPr>
        <p:txBody>
          <a:bodyPr vert="horz" lIns="91653" tIns="45825" rIns="91653" bIns="45825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9286" y="9445858"/>
            <a:ext cx="2952741" cy="498287"/>
          </a:xfrm>
          <a:prstGeom prst="rect">
            <a:avLst/>
          </a:prstGeom>
        </p:spPr>
        <p:txBody>
          <a:bodyPr vert="horz" lIns="91653" tIns="45825" rIns="91653" bIns="45825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E8468E29-085D-43EC-89DB-ACD96916C388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Header Placeholder 5529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52741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364" tIns="44182" rIns="88364" bIns="4418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55299" name="Date Placeholder 55298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286" y="1"/>
            <a:ext cx="2952741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364" tIns="44182" rIns="88364" bIns="4418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162820" name="Rectangle 5529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72050" cy="3730625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Notes Placeholder 410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51" y="4725244"/>
            <a:ext cx="5451449" cy="447378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88364" tIns="44182" rIns="88364" bIns="441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NZ" noProof="0" smtClean="0"/>
              <a:t>Second level</a:t>
            </a:r>
          </a:p>
          <a:p>
            <a:pPr lvl="2"/>
            <a:r>
              <a:rPr lang="en-NZ" noProof="0" smtClean="0"/>
              <a:t>Third level</a:t>
            </a:r>
          </a:p>
          <a:p>
            <a:pPr lvl="3"/>
            <a:r>
              <a:rPr lang="en-NZ" noProof="0" smtClean="0"/>
              <a:t>Fourth level</a:t>
            </a:r>
          </a:p>
          <a:p>
            <a:pPr lvl="4"/>
            <a:r>
              <a:rPr lang="en-NZ" noProof="0" smtClean="0"/>
              <a:t>Fifth level</a:t>
            </a:r>
          </a:p>
        </p:txBody>
      </p:sp>
      <p:sp>
        <p:nvSpPr>
          <p:cNvPr id="55302" name="Footer Placeholder 5530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7401"/>
            <a:ext cx="2952741" cy="4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8364" tIns="44182" rIns="88364" bIns="4418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4103" name="Slide Number Placeholder 4102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286" y="9447401"/>
            <a:ext cx="2952741" cy="49674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88364" tIns="44182" rIns="88364" bIns="4418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A5CADA87-1F6B-47D3-AEE1-B8B74E9C86F2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Print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Print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Print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Print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egoe Prin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 guys, my name is</a:t>
            </a:r>
          </a:p>
          <a:p>
            <a:r>
              <a:rPr lang="en-US" dirty="0" smtClean="0"/>
              <a:t>I'm a .NET developer at Provoke solutions</a:t>
            </a:r>
          </a:p>
          <a:p>
            <a:r>
              <a:rPr lang="en-US" dirty="0" err="1" smtClean="0"/>
              <a:t>Gonna</a:t>
            </a:r>
            <a:r>
              <a:rPr lang="en-US" dirty="0" smtClean="0"/>
              <a:t> talk to you today about an introductory session to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1</a:t>
            </a:fld>
            <a:endParaRPr lang="en-N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-Someone you talk to when you’re figuring</a:t>
            </a:r>
            <a:r>
              <a:rPr lang="en-US" baseline="0" dirty="0" smtClean="0"/>
              <a:t> all this stuff out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-If you’re doing agile he might join team</a:t>
            </a:r>
          </a:p>
          <a:p>
            <a:r>
              <a:rPr lang="en-US" dirty="0" smtClean="0"/>
              <a:t>-Not necessarily</a:t>
            </a:r>
            <a:r>
              <a:rPr lang="en-US" baseline="0" dirty="0" smtClean="0"/>
              <a:t> technical</a:t>
            </a:r>
          </a:p>
          <a:p>
            <a:r>
              <a:rPr lang="en-US" baseline="0" dirty="0" smtClean="0"/>
              <a:t>-I have a picture of a business owner</a:t>
            </a:r>
            <a:endParaRPr lang="en-US" dirty="0" smtClean="0"/>
          </a:p>
          <a:p>
            <a:r>
              <a:rPr lang="en-US" dirty="0" smtClean="0"/>
              <a:t>-Can explain</a:t>
            </a:r>
            <a:r>
              <a:rPr lang="en-US" baseline="0" dirty="0" smtClean="0"/>
              <a:t> not only how, but WHY</a:t>
            </a:r>
            <a:endParaRPr lang="en-US" dirty="0" smtClean="0"/>
          </a:p>
          <a:p>
            <a:r>
              <a:rPr lang="en-US" dirty="0" smtClean="0"/>
              <a:t>-BAs</a:t>
            </a:r>
            <a:r>
              <a:rPr lang="en-US" baseline="0" dirty="0" smtClean="0"/>
              <a:t> not best, just proxy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11</a:t>
            </a:fld>
            <a:endParaRPr lang="en-N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-Object with a thread of continuity</a:t>
            </a:r>
          </a:p>
          <a:p>
            <a:r>
              <a:rPr lang="en-US" dirty="0" smtClean="0"/>
              <a:t>-Lasts the lifetime of an</a:t>
            </a:r>
            <a:r>
              <a:rPr lang="en-US" baseline="0" dirty="0" smtClean="0"/>
              <a:t> object</a:t>
            </a:r>
            <a:endParaRPr lang="en-US" dirty="0" smtClean="0"/>
          </a:p>
          <a:p>
            <a:r>
              <a:rPr lang="en-US" dirty="0" smtClean="0"/>
              <a:t>-Like</a:t>
            </a:r>
            <a:r>
              <a:rPr lang="en-US" baseline="0" dirty="0" smtClean="0"/>
              <a:t> a person</a:t>
            </a:r>
          </a:p>
          <a:p>
            <a:r>
              <a:rPr lang="en-US" baseline="0" dirty="0" smtClean="0"/>
              <a:t>-You can change everything about them: name, address, sex</a:t>
            </a:r>
          </a:p>
          <a:p>
            <a:r>
              <a:rPr lang="en-US" baseline="0" dirty="0" smtClean="0"/>
              <a:t>-But over their whole lifetime they’re still the same person</a:t>
            </a:r>
          </a:p>
          <a:p>
            <a:r>
              <a:rPr lang="en-US" baseline="0" dirty="0" smtClean="0"/>
              <a:t>-Same with object, entities are the same object for the duration of their lifetime</a:t>
            </a:r>
          </a:p>
          <a:p>
            <a:r>
              <a:rPr lang="en-US" baseline="0" dirty="0" smtClean="0"/>
              <a:t>-Implemented with an identifier or 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12</a:t>
            </a:fld>
            <a:endParaRPr lang="en-N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-Value</a:t>
            </a:r>
            <a:r>
              <a:rPr lang="en-US" baseline="0" dirty="0" smtClean="0"/>
              <a:t> types on the other hand</a:t>
            </a:r>
          </a:p>
          <a:p>
            <a:r>
              <a:rPr lang="en-US" baseline="0" dirty="0" smtClean="0"/>
              <a:t>-Are identified by their value</a:t>
            </a:r>
          </a:p>
          <a:p>
            <a:r>
              <a:rPr lang="en-US" baseline="0" dirty="0" smtClean="0"/>
              <a:t>-E.g. color, addresses, shopping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13</a:t>
            </a:fld>
            <a:endParaRPr lang="en-N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-Cluster of objects </a:t>
            </a:r>
            <a:endParaRPr lang="en-US" dirty="0" smtClean="0"/>
          </a:p>
          <a:p>
            <a:r>
              <a:rPr lang="en-US" baseline="0" dirty="0" smtClean="0"/>
              <a:t>-Consistency boundary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-Simplifies things massively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smtClean="0"/>
              <a:t>Master object called aggregate </a:t>
            </a:r>
            <a:r>
              <a:rPr lang="en-US" baseline="0" dirty="0" smtClean="0"/>
              <a:t>root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16</a:t>
            </a:fld>
            <a:endParaRPr lang="en-N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-Cannot hold reference to anything except the root</a:t>
            </a:r>
          </a:p>
          <a:p>
            <a:r>
              <a:rPr lang="en-US" baseline="0" dirty="0" smtClean="0"/>
              <a:t>-Can’t access any entity except from the root</a:t>
            </a:r>
          </a:p>
          <a:p>
            <a:r>
              <a:rPr lang="en-US" baseline="0" dirty="0" smtClean="0"/>
              <a:t>-Consistency boundary</a:t>
            </a:r>
          </a:p>
          <a:p>
            <a:r>
              <a:rPr lang="en-US" baseline="0" dirty="0" smtClean="0"/>
              <a:t>-Save the whole thing</a:t>
            </a:r>
          </a:p>
          <a:p>
            <a:r>
              <a:rPr lang="en-US" dirty="0" smtClean="0"/>
              <a:t>-Cascades</a:t>
            </a:r>
          </a:p>
          <a:p>
            <a:r>
              <a:rPr lang="en-US" dirty="0" smtClean="0"/>
              <a:t>-Versioning</a:t>
            </a:r>
          </a:p>
          <a:p>
            <a:r>
              <a:rPr lang="en-US" dirty="0" smtClean="0"/>
              <a:t>-Locking – coarse grain lock</a:t>
            </a:r>
          </a:p>
          <a:p>
            <a:r>
              <a:rPr lang="en-US" dirty="0" smtClean="0"/>
              <a:t>-No</a:t>
            </a:r>
            <a:r>
              <a:rPr lang="en-US" baseline="0" dirty="0" smtClean="0"/>
              <a:t> longer cherry picking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17</a:t>
            </a:fld>
            <a:endParaRPr lang="en-N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Arial" pitchFamily="34" charset="0"/>
              <a:buNone/>
            </a:pPr>
            <a:r>
              <a:rPr lang="en-US" dirty="0" smtClean="0"/>
              <a:t>-Common pattern</a:t>
            </a:r>
          </a:p>
          <a:p>
            <a:pPr marL="228600" indent="-228600">
              <a:buFont typeface="Arial" pitchFamily="34" charset="0"/>
              <a:buNone/>
            </a:pPr>
            <a:r>
              <a:rPr lang="en-US" dirty="0" smtClean="0"/>
              <a:t>-When you need something</a:t>
            </a:r>
          </a:p>
          <a:p>
            <a:pPr marL="228600" indent="-228600">
              <a:buFont typeface="Arial" pitchFamily="34" charset="0"/>
              <a:buNone/>
            </a:pPr>
            <a:r>
              <a:rPr lang="en-US" dirty="0" smtClean="0"/>
              <a:t>-Where you put things</a:t>
            </a:r>
            <a:r>
              <a:rPr lang="en-US" baseline="0" dirty="0" smtClean="0"/>
              <a:t> when your application isn’t using them</a:t>
            </a:r>
            <a:endParaRPr lang="en-US" dirty="0" smtClean="0"/>
          </a:p>
          <a:p>
            <a:pPr marL="228600" indent="-228600">
              <a:buFont typeface="Arial" pitchFamily="34" charset="0"/>
              <a:buNone/>
            </a:pPr>
            <a:r>
              <a:rPr lang="en-US" dirty="0" smtClean="0"/>
              <a:t>Abstracts away persistence</a:t>
            </a:r>
          </a:p>
          <a:p>
            <a:pPr marL="228600" indent="-228600">
              <a:buFont typeface="Arial" pitchFamily="34" charset="0"/>
              <a:buNone/>
            </a:pPr>
            <a:r>
              <a:rPr lang="en-US" dirty="0" smtClean="0"/>
              <a:t>- SQL database</a:t>
            </a:r>
          </a:p>
          <a:p>
            <a:pPr marL="228600" indent="-228600">
              <a:buFont typeface="Arial" pitchFamily="34" charset="0"/>
              <a:buNone/>
            </a:pPr>
            <a:r>
              <a:rPr lang="en-US" dirty="0" smtClean="0"/>
              <a:t>- Object relational </a:t>
            </a:r>
            <a:r>
              <a:rPr lang="en-US" dirty="0" err="1" smtClean="0"/>
              <a:t>mappers</a:t>
            </a:r>
            <a:endParaRPr lang="en-US" dirty="0" smtClean="0"/>
          </a:p>
          <a:p>
            <a:pPr marL="228600" indent="-228600">
              <a:buFont typeface="Arial" pitchFamily="34" charset="0"/>
              <a:buNone/>
            </a:pPr>
            <a:r>
              <a:rPr lang="en-US" dirty="0" smtClean="0"/>
              <a:t>- Stored </a:t>
            </a:r>
            <a:r>
              <a:rPr lang="en-US" dirty="0" err="1" smtClean="0"/>
              <a:t>procs</a:t>
            </a:r>
            <a:endParaRPr lang="en-US" dirty="0" smtClean="0"/>
          </a:p>
          <a:p>
            <a:pPr marL="228600" indent="-228600">
              <a:buFont typeface="Arial" pitchFamily="34" charset="0"/>
              <a:buNone/>
            </a:pPr>
            <a:r>
              <a:rPr lang="en-US" dirty="0" smtClean="0"/>
              <a:t>- Caching</a:t>
            </a:r>
          </a:p>
          <a:p>
            <a:pPr marL="228600" indent="-228600">
              <a:buFont typeface="Arial" pitchFamily="34" charset="0"/>
              <a:buNone/>
            </a:pPr>
            <a:r>
              <a:rPr lang="en-US" dirty="0" smtClean="0"/>
              <a:t>- Fetching strategies</a:t>
            </a:r>
          </a:p>
          <a:p>
            <a:pPr marL="228600" indent="-228600">
              <a:buFont typeface="Arial" pitchFamily="34" charset="0"/>
              <a:buNone/>
            </a:pPr>
            <a:r>
              <a:rPr lang="en-US" dirty="0" smtClean="0"/>
              <a:t>One per aggregate root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18</a:t>
            </a:fld>
            <a:endParaRPr lang="en-N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-Interfaces are first-class</a:t>
            </a:r>
            <a:r>
              <a:rPr lang="en-US" baseline="0" dirty="0" smtClean="0"/>
              <a:t> member of the domain</a:t>
            </a:r>
            <a:endParaRPr lang="en-US" dirty="0" smtClean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-Collection semantics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-No CRUD (save/update), just add/remove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-ORM</a:t>
            </a:r>
            <a:r>
              <a:rPr lang="en-US" baseline="0" dirty="0" smtClean="0"/>
              <a:t> dirty tracking, get out of this commit mindset</a:t>
            </a:r>
            <a:endParaRPr lang="en-US" dirty="0" smtClean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-Only domain queries, not general data access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aseline="0" dirty="0" smtClean="0"/>
              <a:t>   -</a:t>
            </a:r>
            <a:r>
              <a:rPr lang="en-US" dirty="0" smtClean="0"/>
              <a:t>Search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aseline="0" dirty="0" smtClean="0"/>
              <a:t>   -</a:t>
            </a:r>
            <a:r>
              <a:rPr lang="en-US" dirty="0" smtClean="0"/>
              <a:t>Reporting (OLAP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OLTP)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19</a:t>
            </a:fld>
            <a:endParaRPr lang="en-N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</a:t>
            </a:r>
            <a:r>
              <a:rPr lang="en-US" dirty="0" err="1" smtClean="0"/>
              <a:t>Behaviour</a:t>
            </a:r>
            <a:r>
              <a:rPr lang="en-US" dirty="0" smtClean="0"/>
              <a:t> that isn’t logically part of any 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20</a:t>
            </a:fld>
            <a:endParaRPr lang="en-N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-Tri</a:t>
            </a:r>
            <a:r>
              <a:rPr lang="en-US" baseline="0" dirty="0" smtClean="0"/>
              <a:t>p service</a:t>
            </a:r>
            <a:endParaRPr lang="en-US" dirty="0" smtClean="0"/>
          </a:p>
          <a:p>
            <a:r>
              <a:rPr lang="en-US" dirty="0" smtClean="0"/>
              <a:t>-Again uses</a:t>
            </a:r>
            <a:r>
              <a:rPr lang="en-US" baseline="0" dirty="0" smtClean="0"/>
              <a:t> UL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TripService</a:t>
            </a:r>
            <a:r>
              <a:rPr lang="en-US" baseline="0" dirty="0" smtClean="0"/>
              <a:t>, not </a:t>
            </a:r>
            <a:r>
              <a:rPr lang="en-US" baseline="0" dirty="0" err="1" smtClean="0"/>
              <a:t>GoogleMapsWebAPI</a:t>
            </a:r>
            <a:r>
              <a:rPr lang="en-US" baseline="0" dirty="0" smtClean="0"/>
              <a:t>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21</a:t>
            </a:fld>
            <a:endParaRPr lang="en-N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-Encapsulates a single business rule</a:t>
            </a:r>
          </a:p>
          <a:p>
            <a:r>
              <a:rPr lang="en-US" dirty="0" smtClean="0"/>
              <a:t>-Tests if an object satisfies the specified criteria</a:t>
            </a:r>
          </a:p>
          <a:p>
            <a:r>
              <a:rPr lang="en-US" dirty="0" smtClean="0"/>
              <a:t>-Brings UL into code as an explicit NAMED concept</a:t>
            </a:r>
          </a:p>
          <a:p>
            <a:r>
              <a:rPr lang="en-US" dirty="0" smtClean="0"/>
              <a:t>-Promotes DRY</a:t>
            </a:r>
          </a:p>
          <a:p>
            <a:r>
              <a:rPr lang="en-US" dirty="0" smtClean="0"/>
              <a:t>-Validation</a:t>
            </a:r>
          </a:p>
          <a:p>
            <a:r>
              <a:rPr lang="en-US" dirty="0" smtClean="0"/>
              <a:t>-Creating</a:t>
            </a:r>
            <a:r>
              <a:rPr lang="en-US" baseline="0" dirty="0" smtClean="0"/>
              <a:t> objects</a:t>
            </a:r>
          </a:p>
          <a:p>
            <a:r>
              <a:rPr lang="en-US" baseline="0" dirty="0" smtClean="0"/>
              <a:t>-Querying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22</a:t>
            </a:fld>
            <a:endParaRPr lang="en-N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3</a:t>
            </a:fld>
            <a:endParaRPr lang="en-N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-When you order</a:t>
            </a:r>
            <a:r>
              <a:rPr lang="en-US" baseline="0" dirty="0" smtClean="0"/>
              <a:t> a pizza</a:t>
            </a:r>
          </a:p>
          <a:p>
            <a:r>
              <a:rPr lang="en-US" baseline="0" dirty="0" smtClean="0"/>
              <a:t>-Say what toppings, crust</a:t>
            </a:r>
            <a:endParaRPr lang="en-US" dirty="0" smtClean="0"/>
          </a:p>
          <a:p>
            <a:r>
              <a:rPr lang="en-US" dirty="0" smtClean="0"/>
              <a:t>-If you think about it</a:t>
            </a:r>
          </a:p>
          <a:p>
            <a:r>
              <a:rPr lang="en-US" dirty="0" smtClean="0"/>
              <a:t>-Not a pizza yet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24</a:t>
            </a:fld>
            <a:endParaRPr lang="en-N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-As</a:t>
            </a:r>
            <a:r>
              <a:rPr lang="en-US" baseline="0" dirty="0" smtClean="0"/>
              <a:t> business get more of their systems integrated</a:t>
            </a:r>
          </a:p>
          <a:p>
            <a:r>
              <a:rPr lang="en-US" baseline="0" dirty="0" smtClean="0"/>
              <a:t>-Becoming more common for writing systems that need to talk to other systems</a:t>
            </a:r>
          </a:p>
          <a:p>
            <a:r>
              <a:rPr lang="en-US" baseline="0" dirty="0" smtClean="0"/>
              <a:t>-But each system has it’s own semantics that we don’t want in our abstraction</a:t>
            </a:r>
          </a:p>
          <a:p>
            <a:r>
              <a:rPr lang="en-US" baseline="0" dirty="0" smtClean="0"/>
              <a:t>-Anticorruption layer maps external objects to fit our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28</a:t>
            </a:fld>
            <a:endParaRPr lang="en-N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-Our nice domain model on the left</a:t>
            </a:r>
          </a:p>
          <a:p>
            <a:r>
              <a:rPr lang="en-US" dirty="0" smtClean="0"/>
              <a:t>-Little</a:t>
            </a:r>
            <a:r>
              <a:rPr lang="en-US" baseline="0" dirty="0" smtClean="0"/>
              <a:t> cohesive objects</a:t>
            </a:r>
            <a:endParaRPr lang="en-US" dirty="0" smtClean="0"/>
          </a:p>
          <a:p>
            <a:r>
              <a:rPr lang="en-US" dirty="0" smtClean="0"/>
              <a:t>-Hairy</a:t>
            </a:r>
            <a:r>
              <a:rPr lang="en-US" baseline="0" dirty="0" smtClean="0"/>
              <a:t> tangled </a:t>
            </a:r>
            <a:r>
              <a:rPr lang="en-US" dirty="0" smtClean="0"/>
              <a:t>third</a:t>
            </a:r>
            <a:r>
              <a:rPr lang="en-US" baseline="0" dirty="0" smtClean="0"/>
              <a:t> party system </a:t>
            </a:r>
            <a:endParaRPr lang="en-US" dirty="0" smtClean="0"/>
          </a:p>
          <a:p>
            <a:r>
              <a:rPr lang="en-US" dirty="0" smtClean="0"/>
              <a:t>-Its own layer</a:t>
            </a:r>
          </a:p>
          <a:p>
            <a:r>
              <a:rPr lang="en-US" dirty="0" smtClean="0"/>
              <a:t>-Internals</a:t>
            </a:r>
          </a:p>
          <a:p>
            <a:r>
              <a:rPr lang="en-US" dirty="0" smtClean="0"/>
              <a:t>-Facade</a:t>
            </a:r>
            <a:r>
              <a:rPr lang="en-US" baseline="0" dirty="0" smtClean="0"/>
              <a:t> or adapter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29</a:t>
            </a:fld>
            <a:endParaRPr lang="en-NZ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-Another reason why you should use an anti corruption</a:t>
            </a:r>
            <a:r>
              <a:rPr lang="en-US" baseline="0" dirty="0" smtClean="0"/>
              <a:t> layer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-Quote, an Assumption you should make</a:t>
            </a:r>
            <a:endParaRPr lang="en-US" dirty="0" smtClean="0"/>
          </a:p>
          <a:p>
            <a:r>
              <a:rPr lang="en-US" baseline="0" dirty="0" smtClean="0"/>
              <a:t>-Lets you mock out the external system</a:t>
            </a:r>
          </a:p>
          <a:p>
            <a:r>
              <a:rPr lang="en-US" baseline="0" dirty="0" smtClean="0"/>
              <a:t>-Swap in an alternative when it goes down, for testing etc</a:t>
            </a:r>
          </a:p>
          <a:p>
            <a:r>
              <a:rPr lang="en-US" dirty="0" smtClean="0"/>
              <a:t>-Not just for</a:t>
            </a:r>
            <a:r>
              <a:rPr lang="en-US" baseline="0" dirty="0" smtClean="0"/>
              <a:t> DDD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30</a:t>
            </a:fld>
            <a:endParaRPr lang="en-NZ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-Different definitions in different contexts</a:t>
            </a:r>
          </a:p>
          <a:p>
            <a:r>
              <a:rPr lang="en-US" dirty="0" smtClean="0"/>
              <a:t>-E.g.</a:t>
            </a:r>
            <a:r>
              <a:rPr lang="en-US" baseline="0" dirty="0" smtClean="0"/>
              <a:t> different departments may reuse language differently</a:t>
            </a:r>
          </a:p>
          <a:p>
            <a:r>
              <a:rPr lang="en-US" baseline="0" dirty="0" smtClean="0"/>
              <a:t>-SOA people often try to shoehorn them together into one grand unified model of the universe</a:t>
            </a:r>
          </a:p>
          <a:p>
            <a:r>
              <a:rPr lang="en-US" baseline="0" dirty="0" smtClean="0"/>
              <a:t>-Not how the business works in real life</a:t>
            </a:r>
          </a:p>
          <a:p>
            <a:r>
              <a:rPr lang="en-US" baseline="0" dirty="0" smtClean="0"/>
              <a:t>-DDD Embrace each context’s language and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31</a:t>
            </a:fld>
            <a:endParaRPr lang="en-NZ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-Could </a:t>
            </a:r>
            <a:r>
              <a:rPr lang="en-US" dirty="0" err="1" smtClean="0"/>
              <a:t>smush</a:t>
            </a:r>
            <a:r>
              <a:rPr lang="en-US" dirty="0" smtClean="0"/>
              <a:t> together</a:t>
            </a:r>
          </a:p>
          <a:p>
            <a:r>
              <a:rPr lang="en-US" dirty="0" smtClean="0"/>
              <a:t>-Pretty big and unwieldy</a:t>
            </a:r>
          </a:p>
          <a:p>
            <a:r>
              <a:rPr lang="en-US" dirty="0" smtClean="0"/>
              <a:t>-Contradictions around contact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-Sales:</a:t>
            </a:r>
            <a:r>
              <a:rPr lang="en-US" baseline="0" dirty="0" smtClean="0"/>
              <a:t> contact is business development manager</a:t>
            </a:r>
            <a:endParaRPr lang="en-US" dirty="0" smtClean="0"/>
          </a:p>
          <a:p>
            <a:r>
              <a:rPr lang="en-US" baseline="0" dirty="0" smtClean="0"/>
              <a:t>-Support: contact is developers</a:t>
            </a:r>
          </a:p>
          <a:p>
            <a:r>
              <a:rPr lang="en-US" baseline="0" dirty="0" smtClean="0"/>
              <a:t>-Each is a separate domain model</a:t>
            </a:r>
          </a:p>
          <a:p>
            <a:r>
              <a:rPr lang="en-US" baseline="0" dirty="0" smtClean="0"/>
              <a:t>-Separate ubiquitous language</a:t>
            </a:r>
          </a:p>
          <a:p>
            <a:r>
              <a:rPr lang="en-US" baseline="0" dirty="0" smtClean="0"/>
              <a:t>-Separate persistence</a:t>
            </a:r>
          </a:p>
          <a:p>
            <a:r>
              <a:rPr lang="en-US" baseline="0" dirty="0" smtClean="0"/>
              <a:t>-Anticorruption layers between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32</a:t>
            </a:fld>
            <a:endParaRPr lang="en-NZ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-”Don’t call us, we’ll call</a:t>
            </a:r>
            <a:r>
              <a:rPr lang="en-US" baseline="0" dirty="0" smtClean="0"/>
              <a:t> you”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33</a:t>
            </a:fld>
            <a:endParaRPr lang="en-NZ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-All</a:t>
            </a:r>
            <a:r>
              <a:rPr lang="en-US" sz="4000" baseline="0" dirty="0" smtClean="0"/>
              <a:t> about interfaces</a:t>
            </a:r>
          </a:p>
          <a:p>
            <a:r>
              <a:rPr lang="en-US" sz="4000" baseline="0" dirty="0" smtClean="0"/>
              <a:t>-Decouple our code</a:t>
            </a:r>
          </a:p>
          <a:p>
            <a:r>
              <a:rPr lang="en-US" sz="4000" baseline="0" dirty="0" smtClean="0"/>
              <a:t>-Depend on the model, not the implementation</a:t>
            </a:r>
          </a:p>
          <a:p>
            <a:r>
              <a:rPr lang="en-US" sz="4000" baseline="0" dirty="0" smtClean="0"/>
              <a:t>-Users of </a:t>
            </a:r>
            <a:r>
              <a:rPr lang="en-US" sz="4000" baseline="0" dirty="0" err="1" smtClean="0"/>
              <a:t>INotificationService</a:t>
            </a:r>
            <a:r>
              <a:rPr lang="en-US" sz="4000" baseline="0" dirty="0" smtClean="0"/>
              <a:t> have no idea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34</a:t>
            </a:fld>
            <a:endParaRPr lang="en-NZ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-Instead of calling out</a:t>
            </a:r>
          </a:p>
          <a:p>
            <a:r>
              <a:rPr lang="en-US" dirty="0" smtClean="0"/>
              <a:t>-Inversion of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35</a:t>
            </a:fld>
            <a:endParaRPr lang="en-NZ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-In stored-proc</a:t>
            </a:r>
            <a:r>
              <a:rPr lang="en-US" baseline="0" dirty="0" smtClean="0"/>
              <a:t> based </a:t>
            </a:r>
            <a:r>
              <a:rPr lang="en-US" dirty="0" smtClean="0"/>
              <a:t>apps c</a:t>
            </a:r>
            <a:r>
              <a:rPr lang="en-US" baseline="0" dirty="0" smtClean="0"/>
              <a:t>hanges </a:t>
            </a:r>
            <a:r>
              <a:rPr lang="en-US" dirty="0" smtClean="0"/>
              <a:t>don’t become</a:t>
            </a:r>
            <a:r>
              <a:rPr lang="en-US" baseline="0" dirty="0" smtClean="0"/>
              <a:t> official until ‘committed’</a:t>
            </a:r>
          </a:p>
          <a:p>
            <a:r>
              <a:rPr lang="en-US" baseline="0" dirty="0" smtClean="0"/>
              <a:t>-The database IS the model</a:t>
            </a:r>
          </a:p>
          <a:p>
            <a:r>
              <a:rPr lang="en-US" baseline="0" dirty="0" smtClean="0"/>
              <a:t>-Data model gets built first</a:t>
            </a:r>
          </a:p>
          <a:p>
            <a:r>
              <a:rPr lang="en-US" baseline="0" dirty="0" smtClean="0"/>
              <a:t>-And the app is just a thin layer and some validation on top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-Require frequent round trips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-One foot in the DB at all times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-Impossible to unit test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-In DDD we recognize relational</a:t>
            </a:r>
            <a:r>
              <a:rPr lang="en-US" baseline="0" dirty="0" smtClean="0"/>
              <a:t> schemas </a:t>
            </a:r>
            <a:r>
              <a:rPr lang="en-US" dirty="0" smtClean="0"/>
              <a:t>has different objectives</a:t>
            </a:r>
          </a:p>
          <a:p>
            <a:r>
              <a:rPr lang="en-US" dirty="0" smtClean="0"/>
              <a:t>-Performance,</a:t>
            </a:r>
            <a:r>
              <a:rPr lang="en-US" baseline="0" dirty="0" smtClean="0"/>
              <a:t> normalization, indexing</a:t>
            </a:r>
          </a:p>
          <a:p>
            <a:r>
              <a:rPr lang="en-US" baseline="0" dirty="0" smtClean="0"/>
              <a:t>-Not a 1:1 mirror of the domain model</a:t>
            </a:r>
          </a:p>
          <a:p>
            <a:r>
              <a:rPr lang="en-US" baseline="0" dirty="0" smtClean="0"/>
              <a:t>-Just an implementation detail</a:t>
            </a:r>
            <a:endParaRPr lang="en-US" dirty="0" smtClean="0"/>
          </a:p>
          <a:p>
            <a:r>
              <a:rPr lang="en-US" dirty="0" smtClean="0"/>
              <a:t>-A place to put things when your app isn’t using them</a:t>
            </a:r>
          </a:p>
          <a:p>
            <a:r>
              <a:rPr lang="en-US" dirty="0" smtClean="0"/>
              <a:t>-Big</a:t>
            </a:r>
            <a:r>
              <a:rPr lang="en-US" baseline="0" dirty="0" smtClean="0"/>
              <a:t> shift in thinking</a:t>
            </a:r>
          </a:p>
          <a:p>
            <a:r>
              <a:rPr lang="en-US" baseline="0" dirty="0" smtClean="0"/>
              <a:t>-Domain model first, figure out how to map it to a relational schema later</a:t>
            </a:r>
          </a:p>
          <a:p>
            <a:r>
              <a:rPr lang="en-US" dirty="0" smtClean="0"/>
              <a:t>-But greatly</a:t>
            </a:r>
            <a:r>
              <a:rPr lang="en-US" baseline="0" dirty="0" smtClean="0"/>
              <a:t> simplifies things</a:t>
            </a:r>
          </a:p>
          <a:p>
            <a:r>
              <a:rPr lang="en-US" baseline="0" dirty="0" smtClean="0"/>
              <a:t>-Opens up unit testing</a:t>
            </a:r>
          </a:p>
          <a:p>
            <a:r>
              <a:rPr lang="en-US" baseline="0" dirty="0" smtClean="0"/>
              <a:t>-Lets you write a DB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36</a:t>
            </a:fld>
            <a:endParaRPr lang="en-N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-I thought I'd start with a story</a:t>
            </a:r>
          </a:p>
          <a:p>
            <a:r>
              <a:rPr lang="en-US" dirty="0" smtClean="0"/>
              <a:t>-Three</a:t>
            </a:r>
            <a:r>
              <a:rPr lang="en-US" baseline="0" dirty="0" smtClean="0"/>
              <a:t> years ago, project went really badly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-Classic 3-tier ASP.NET, datasets, stored procedures, business layer, code behind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-Performance reviews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-20 page form,</a:t>
            </a:r>
            <a:r>
              <a:rPr lang="en-US" baseline="0" dirty="0" smtClean="0"/>
              <a:t> save drafts, workflow and notifications</a:t>
            </a:r>
            <a:endParaRPr lang="en-US" dirty="0" smtClean="0"/>
          </a:p>
          <a:p>
            <a:r>
              <a:rPr lang="en-US" dirty="0" smtClean="0"/>
              <a:t>-Handed</a:t>
            </a:r>
            <a:r>
              <a:rPr lang="en-US" baseline="0" dirty="0" smtClean="0"/>
              <a:t> to me for </a:t>
            </a:r>
            <a:r>
              <a:rPr lang="en-US" dirty="0" smtClean="0"/>
              <a:t>phase 2 upgrades</a:t>
            </a:r>
          </a:p>
          <a:p>
            <a:r>
              <a:rPr lang="en-US" dirty="0" smtClean="0"/>
              <a:t>-We struggled</a:t>
            </a:r>
            <a:r>
              <a:rPr lang="en-US" baseline="0" dirty="0" smtClean="0"/>
              <a:t> to hit pretty generous deadlines</a:t>
            </a:r>
          </a:p>
          <a:p>
            <a:r>
              <a:rPr lang="en-US" baseline="0" dirty="0" smtClean="0"/>
              <a:t>-Introduce one new feature, break three-four others</a:t>
            </a:r>
            <a:endParaRPr lang="en-US" dirty="0" smtClean="0"/>
          </a:p>
          <a:p>
            <a:r>
              <a:rPr lang="en-US" baseline="0" dirty="0" smtClean="0"/>
              <a:t>-Pretty serious maintainability problems were making us look bad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-Nothing malicious, we had coding standards and conventions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-But business logic always ended up scattered</a:t>
            </a:r>
          </a:p>
          <a:p>
            <a:r>
              <a:rPr lang="en-US" baseline="0" dirty="0" smtClean="0"/>
              <a:t>-Behaviour separated from data</a:t>
            </a:r>
          </a:p>
          <a:p>
            <a:r>
              <a:rPr lang="en-US" baseline="0" dirty="0" smtClean="0"/>
              <a:t>-Impossible to unit test</a:t>
            </a:r>
          </a:p>
          <a:p>
            <a:r>
              <a:rPr lang="en-US" baseline="0" dirty="0" smtClean="0"/>
              <a:t>-Change stuff at 3 layers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-Unhappy time for everyone involved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4</a:t>
            </a:fld>
            <a:endParaRPr lang="en-NZ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-Ultimate goal of object relational </a:t>
            </a:r>
            <a:r>
              <a:rPr lang="en-US" baseline="0" dirty="0" err="1" smtClean="0"/>
              <a:t>mappers</a:t>
            </a:r>
            <a:endParaRPr lang="en-US" baseline="0" dirty="0" smtClean="0"/>
          </a:p>
          <a:p>
            <a:r>
              <a:rPr lang="en-US" baseline="0" dirty="0" smtClean="0"/>
              <a:t>-Persistence ignorance</a:t>
            </a:r>
          </a:p>
          <a:p>
            <a:r>
              <a:rPr lang="en-US" baseline="0" dirty="0" smtClean="0"/>
              <a:t>-The domain model has no idea about data access or things coming and going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-The</a:t>
            </a:r>
            <a:r>
              <a:rPr lang="en-US" baseline="0" dirty="0" smtClean="0"/>
              <a:t> way we achieve this is with POCOs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37</a:t>
            </a:fld>
            <a:endParaRPr lang="en-NZ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-So much crap</a:t>
            </a:r>
          </a:p>
          <a:p>
            <a:r>
              <a:rPr lang="en-US" dirty="0" smtClean="0"/>
              <a:t>-This</a:t>
            </a:r>
            <a:r>
              <a:rPr lang="en-US" baseline="0" dirty="0" smtClean="0"/>
              <a:t> is persistence logic</a:t>
            </a:r>
            <a:endParaRPr lang="en-US" dirty="0" smtClean="0"/>
          </a:p>
          <a:p>
            <a:r>
              <a:rPr lang="en-US" dirty="0" smtClean="0"/>
              <a:t>-Does not belong in your</a:t>
            </a:r>
            <a:r>
              <a:rPr lang="en-US" baseline="0" dirty="0" smtClean="0"/>
              <a:t> </a:t>
            </a:r>
            <a:r>
              <a:rPr lang="en-US" dirty="0" smtClean="0"/>
              <a:t>domain model</a:t>
            </a:r>
          </a:p>
          <a:p>
            <a:r>
              <a:rPr lang="en-US" dirty="0" smtClean="0"/>
              <a:t>-Use</a:t>
            </a:r>
            <a:r>
              <a:rPr lang="en-US" baseline="0" dirty="0" smtClean="0"/>
              <a:t> a proper object relational </a:t>
            </a:r>
            <a:r>
              <a:rPr lang="en-US" baseline="0" dirty="0" err="1" smtClean="0"/>
              <a:t>mapper</a:t>
            </a:r>
            <a:r>
              <a:rPr lang="en-US" baseline="0" dirty="0" smtClean="0"/>
              <a:t> like </a:t>
            </a:r>
            <a:r>
              <a:rPr lang="en-US" baseline="0" dirty="0" err="1" smtClean="0"/>
              <a:t>NHibernate</a:t>
            </a:r>
            <a:endParaRPr lang="en-US" baseline="0" dirty="0" smtClean="0"/>
          </a:p>
          <a:p>
            <a:r>
              <a:rPr lang="en-US" baseline="0" dirty="0" smtClean="0"/>
              <a:t>-That maintain mappings separately in a different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39</a:t>
            </a:fld>
            <a:endParaRPr lang="en-NZ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-DAL</a:t>
            </a:r>
            <a:r>
              <a:rPr lang="en-US" baseline="0" dirty="0" smtClean="0"/>
              <a:t> talks to SQL</a:t>
            </a:r>
          </a:p>
          <a:p>
            <a:r>
              <a:rPr lang="en-US" baseline="0" dirty="0" smtClean="0"/>
              <a:t>-BLL talks to external systems</a:t>
            </a:r>
          </a:p>
          <a:p>
            <a:r>
              <a:rPr lang="en-US" baseline="0" dirty="0" smtClean="0"/>
              <a:t>-Presentation talks to the web</a:t>
            </a:r>
          </a:p>
          <a:p>
            <a:r>
              <a:rPr lang="en-US" baseline="0" dirty="0" smtClean="0"/>
              <a:t>-Each layer depends on bits in from the layer underneath</a:t>
            </a:r>
          </a:p>
          <a:p>
            <a:r>
              <a:rPr lang="en-US" baseline="0" dirty="0" smtClean="0"/>
              <a:t>-So if you want to add something, first you have to add it in the DAL, then BLL</a:t>
            </a:r>
          </a:p>
          <a:p>
            <a:r>
              <a:rPr lang="en-US" baseline="0" dirty="0" smtClean="0"/>
              <a:t>-That’s why we found business logic scattered from one end to the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41</a:t>
            </a:fld>
            <a:endParaRPr lang="en-NZ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-Domain model != view model</a:t>
            </a:r>
          </a:p>
          <a:p>
            <a:r>
              <a:rPr lang="en-US" dirty="0" smtClean="0"/>
              <a:t>-The M in MVC</a:t>
            </a:r>
          </a:p>
          <a:p>
            <a:r>
              <a:rPr lang="en-US" dirty="0" smtClean="0"/>
              <a:t>-Instead of depending downwards, dependencies</a:t>
            </a:r>
            <a:r>
              <a:rPr lang="en-US" baseline="0" dirty="0" smtClean="0"/>
              <a:t> </a:t>
            </a:r>
            <a:r>
              <a:rPr lang="en-US" dirty="0" smtClean="0"/>
              <a:t>goes</a:t>
            </a:r>
            <a:r>
              <a:rPr lang="en-US" baseline="0" dirty="0" smtClean="0"/>
              <a:t> inwards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42</a:t>
            </a:fld>
            <a:endParaRPr lang="en-NZ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-255</a:t>
            </a:r>
            <a:r>
              <a:rPr lang="en-US" baseline="0" dirty="0" smtClean="0"/>
              <a:t> = persistence validation, done by 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45</a:t>
            </a:fld>
            <a:endParaRPr lang="en-NZ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-Nieve example of</a:t>
            </a:r>
            <a:r>
              <a:rPr lang="en-US" baseline="0" dirty="0" smtClean="0"/>
              <a:t> things you dont wanna do</a:t>
            </a:r>
            <a:endParaRPr lang="en-US" dirty="0" smtClean="0"/>
          </a:p>
          <a:p>
            <a:r>
              <a:rPr lang="en-US" dirty="0" smtClean="0"/>
              <a:t>-Repository doing CRUD</a:t>
            </a:r>
          </a:p>
          <a:p>
            <a:r>
              <a:rPr lang="en-US" dirty="0" smtClean="0"/>
              <a:t>-Validating</a:t>
            </a:r>
            <a:r>
              <a:rPr lang="en-US" baseline="0" dirty="0" smtClean="0"/>
              <a:t> only before it writes to the DB</a:t>
            </a:r>
          </a:p>
          <a:p>
            <a:r>
              <a:rPr lang="en-US" baseline="0" dirty="0" smtClean="0"/>
              <a:t>-self-validating entities (doesn’t work for different contexts)</a:t>
            </a:r>
          </a:p>
          <a:p>
            <a:r>
              <a:rPr lang="en-US" baseline="0" dirty="0" smtClean="0"/>
              <a:t>-E.g. Hasn’t chosen an insurance policy yet, but doesn’t make them an invalid cusomter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46</a:t>
            </a:fld>
            <a:endParaRPr lang="en-NZ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47</a:t>
            </a:fld>
            <a:endParaRPr lang="en-NZ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-Cos when you think about</a:t>
            </a:r>
          </a:p>
          <a:p>
            <a:r>
              <a:rPr lang="en-US" dirty="0" smtClean="0"/>
              <a:t>-We don’t validate domain</a:t>
            </a:r>
            <a:r>
              <a:rPr lang="en-US" baseline="0" dirty="0" smtClean="0"/>
              <a:t> entities</a:t>
            </a:r>
          </a:p>
          <a:p>
            <a:r>
              <a:rPr lang="en-US" baseline="0" dirty="0" smtClean="0"/>
              <a:t>-We validate forms and actions people try and submit via the UI</a:t>
            </a:r>
          </a:p>
          <a:p>
            <a:r>
              <a:rPr lang="en-US" baseline="0" dirty="0" smtClean="0"/>
              <a:t>-Domain model != view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48</a:t>
            </a:fld>
            <a:endParaRPr lang="en-NZ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-Learning</a:t>
            </a:r>
            <a:r>
              <a:rPr lang="en-US" baseline="0" dirty="0" smtClean="0"/>
              <a:t> curve</a:t>
            </a:r>
          </a:p>
          <a:p>
            <a:r>
              <a:rPr lang="en-US" baseline="0" dirty="0" smtClean="0"/>
              <a:t>-Requires a lot of buy in</a:t>
            </a:r>
          </a:p>
          <a:p>
            <a:r>
              <a:rPr lang="en-US" baseline="0" dirty="0" smtClean="0"/>
              <a:t>-Fitting into the landscape</a:t>
            </a:r>
          </a:p>
          <a:p>
            <a:r>
              <a:rPr lang="en-US" baseline="0" dirty="0" smtClean="0"/>
              <a:t>-Code</a:t>
            </a:r>
          </a:p>
          <a:p>
            <a:r>
              <a:rPr lang="en-US" baseline="0" dirty="0" smtClean="0"/>
              <a:t>-People</a:t>
            </a:r>
          </a:p>
          <a:p>
            <a:r>
              <a:rPr lang="en-US" baseline="0" dirty="0" smtClean="0"/>
              <a:t>-</a:t>
            </a:r>
            <a:r>
              <a:rPr lang="en-US" dirty="0" smtClean="0"/>
              <a:t>conceptual contours, generic </a:t>
            </a:r>
            <a:r>
              <a:rPr lang="en-US" dirty="0" err="1" smtClean="0"/>
              <a:t>subdomains</a:t>
            </a:r>
            <a:r>
              <a:rPr lang="en-US" dirty="0" smtClean="0"/>
              <a:t>, distributed domain driven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51</a:t>
            </a:fld>
            <a:endParaRPr lang="en-NZ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-DDD is for dealing with complex domains</a:t>
            </a:r>
          </a:p>
          <a:p>
            <a:r>
              <a:rPr lang="en-US" dirty="0" smtClean="0"/>
              <a:t>-If you don’t have a complex domain</a:t>
            </a:r>
          </a:p>
          <a:p>
            <a:r>
              <a:rPr lang="en-US" dirty="0" smtClean="0"/>
              <a:t>-If you have no </a:t>
            </a:r>
            <a:r>
              <a:rPr lang="en-US" dirty="0" err="1" smtClean="0"/>
              <a:t>behaviour</a:t>
            </a:r>
            <a:r>
              <a:rPr lang="en-US" dirty="0" smtClean="0"/>
              <a:t> or logic</a:t>
            </a:r>
          </a:p>
          <a:p>
            <a:r>
              <a:rPr lang="en-US" dirty="0" smtClean="0"/>
              <a:t>-If your</a:t>
            </a:r>
            <a:r>
              <a:rPr lang="en-US" baseline="0" dirty="0" smtClean="0"/>
              <a:t> </a:t>
            </a:r>
            <a:r>
              <a:rPr lang="en-US" dirty="0" smtClean="0"/>
              <a:t>’model</a:t>
            </a:r>
            <a:r>
              <a:rPr lang="en-US" baseline="0" dirty="0" smtClean="0"/>
              <a:t>’ maps perfectly to a relational DB schema</a:t>
            </a:r>
          </a:p>
          <a:p>
            <a:r>
              <a:rPr lang="en-US" dirty="0" smtClean="0"/>
              <a:t>-Clues</a:t>
            </a:r>
            <a:r>
              <a:rPr lang="en-US" baseline="0" dirty="0" smtClean="0"/>
              <a:t> that you don’t need DDD</a:t>
            </a:r>
          </a:p>
          <a:p>
            <a:r>
              <a:rPr lang="en-US" baseline="0" dirty="0" smtClean="0"/>
              <a:t>-If you don’t have access to a domain expert</a:t>
            </a:r>
          </a:p>
          <a:p>
            <a:r>
              <a:rPr lang="en-US" baseline="0" dirty="0" smtClean="0"/>
              <a:t>-Use it as a pattern language</a:t>
            </a:r>
          </a:p>
          <a:p>
            <a:r>
              <a:rPr lang="en-US" baseline="0" dirty="0" smtClean="0"/>
              <a:t>-Only for OO, e.g. no device drivers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52</a:t>
            </a:fld>
            <a:endParaRPr lang="en-N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-Complexity =enemy</a:t>
            </a:r>
          </a:p>
          <a:p>
            <a:r>
              <a:rPr lang="en-US" dirty="0" smtClean="0"/>
              <a:t>-Creeps</a:t>
            </a:r>
            <a:r>
              <a:rPr lang="en-US" baseline="0" dirty="0" smtClean="0"/>
              <a:t> in</a:t>
            </a:r>
          </a:p>
          <a:p>
            <a:r>
              <a:rPr lang="en-US" baseline="0" dirty="0" smtClean="0"/>
              <a:t>-Affects ability to deliver</a:t>
            </a:r>
          </a:p>
          <a:p>
            <a:r>
              <a:rPr lang="en-US" baseline="0" dirty="0" smtClean="0"/>
              <a:t>-Separate concerns</a:t>
            </a:r>
          </a:p>
          <a:p>
            <a:r>
              <a:rPr lang="en-US" baseline="0" dirty="0" smtClean="0"/>
              <a:t>-Breaking into smaller units</a:t>
            </a:r>
          </a:p>
          <a:p>
            <a:r>
              <a:rPr lang="en-US" baseline="0" dirty="0" smtClean="0"/>
              <a:t>-DDD is about distilling into an explicit model</a:t>
            </a:r>
          </a:p>
          <a:p>
            <a:r>
              <a:rPr lang="en-US" baseline="0" dirty="0" smtClean="0"/>
              <a:t>-All in one place</a:t>
            </a:r>
          </a:p>
          <a:p>
            <a:r>
              <a:rPr lang="en-US" baseline="0" dirty="0" smtClean="0"/>
              <a:t>-Easier to work with than </a:t>
            </a:r>
            <a:r>
              <a:rPr lang="en-US" baseline="0" dirty="0" err="1" smtClean="0"/>
              <a:t>sprocs</a:t>
            </a:r>
            <a:r>
              <a:rPr lang="en-US" baseline="0" dirty="0" smtClean="0"/>
              <a:t>/code behind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5</a:t>
            </a:fld>
            <a:endParaRPr lang="en-NZ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-But if you do</a:t>
            </a:r>
          </a:p>
          <a:p>
            <a:r>
              <a:rPr lang="en-US" dirty="0" smtClean="0"/>
              <a:t>-Model</a:t>
            </a:r>
            <a:r>
              <a:rPr lang="en-US" baseline="0" dirty="0" smtClean="0"/>
              <a:t> that’s much easier to understand</a:t>
            </a:r>
          </a:p>
          <a:p>
            <a:r>
              <a:rPr lang="en-US" baseline="0" dirty="0" smtClean="0"/>
              <a:t>-Everything in one place</a:t>
            </a:r>
          </a:p>
          <a:p>
            <a:r>
              <a:rPr lang="en-US" baseline="0" dirty="0" smtClean="0"/>
              <a:t>-Ubiquitous language</a:t>
            </a:r>
          </a:p>
          <a:p>
            <a:r>
              <a:rPr lang="en-US" baseline="0" dirty="0" smtClean="0"/>
              <a:t>-End up with code that’s almost readable by non-technical domain experts</a:t>
            </a:r>
          </a:p>
          <a:p>
            <a:r>
              <a:rPr lang="en-US" baseline="0" dirty="0" smtClean="0"/>
              <a:t>-OO done right</a:t>
            </a:r>
          </a:p>
          <a:p>
            <a:r>
              <a:rPr lang="en-US" baseline="0" dirty="0" smtClean="0"/>
              <a:t>-Isolation makes it much easier to unit test</a:t>
            </a:r>
          </a:p>
          <a:p>
            <a:r>
              <a:rPr lang="en-US" baseline="0" dirty="0" smtClean="0"/>
              <a:t>-Not dependent on technical details</a:t>
            </a:r>
          </a:p>
          <a:p>
            <a:r>
              <a:rPr lang="en-US" dirty="0" smtClean="0"/>
              <a:t>-Much easier to </a:t>
            </a:r>
            <a:r>
              <a:rPr lang="en-US" dirty="0" err="1" smtClean="0"/>
              <a:t>refactor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-Not a cure for complexity</a:t>
            </a:r>
          </a:p>
          <a:p>
            <a:r>
              <a:rPr lang="en-US" dirty="0" smtClean="0"/>
              <a:t>-Not a golden bullet</a:t>
            </a:r>
          </a:p>
          <a:p>
            <a:r>
              <a:rPr lang="en-US" dirty="0" smtClean="0"/>
              <a:t>-Overall it’s about lifting our game</a:t>
            </a:r>
          </a:p>
          <a:p>
            <a:r>
              <a:rPr lang="en-US" dirty="0" smtClean="0"/>
              <a:t>-At the end of the day we are craftsmen</a:t>
            </a:r>
          </a:p>
          <a:p>
            <a:r>
              <a:rPr lang="en-US" dirty="0" smtClean="0"/>
              <a:t>-People come</a:t>
            </a:r>
            <a:r>
              <a:rPr lang="en-US" baseline="0" dirty="0" smtClean="0"/>
              <a:t> to us</a:t>
            </a:r>
          </a:p>
          <a:p>
            <a:r>
              <a:rPr lang="en-US" baseline="0" dirty="0" smtClean="0"/>
              <a:t>-Expect our code to work for a long time</a:t>
            </a:r>
          </a:p>
          <a:p>
            <a:r>
              <a:rPr lang="en-US" baseline="0" dirty="0" smtClean="0"/>
              <a:t>-DDD is about achieving that </a:t>
            </a:r>
            <a:r>
              <a:rPr lang="en-US" baseline="0" dirty="0" err="1" smtClean="0"/>
              <a:t>longterm</a:t>
            </a:r>
            <a:r>
              <a:rPr lang="en-US" baseline="0" dirty="0" smtClean="0"/>
              <a:t> maintainability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53</a:t>
            </a:fld>
            <a:endParaRPr lang="en-NZ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-So</a:t>
            </a:r>
            <a:r>
              <a:rPr lang="en-US" baseline="0" dirty="0" smtClean="0"/>
              <a:t> where to from here</a:t>
            </a:r>
            <a:endParaRPr lang="en-US" dirty="0" smtClean="0"/>
          </a:p>
          <a:p>
            <a:r>
              <a:rPr lang="en-US" dirty="0" smtClean="0"/>
              <a:t>-You really </a:t>
            </a:r>
            <a:r>
              <a:rPr lang="en-US" dirty="0" err="1" smtClean="0"/>
              <a:t>wanna</a:t>
            </a:r>
            <a:r>
              <a:rPr lang="en-US" dirty="0" smtClean="0"/>
              <a:t> read this 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54</a:t>
            </a:fld>
            <a:endParaRPr lang="en-NZ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-Just before you 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56</a:t>
            </a:fld>
            <a:endParaRPr lang="en-N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-Not</a:t>
            </a:r>
            <a:r>
              <a:rPr lang="en-US" baseline="0" dirty="0" smtClean="0"/>
              <a:t> complicated</a:t>
            </a:r>
          </a:p>
          <a:p>
            <a:r>
              <a:rPr lang="en-US" baseline="0" dirty="0" smtClean="0"/>
              <a:t>-Important business concept hidden</a:t>
            </a:r>
          </a:p>
          <a:p>
            <a:r>
              <a:rPr lang="en-US" baseline="0" dirty="0" smtClean="0"/>
              <a:t>-Not just anonymous calculation</a:t>
            </a:r>
          </a:p>
          <a:p>
            <a:r>
              <a:rPr lang="en-US" baseline="0" dirty="0" smtClean="0"/>
              <a:t>-Overbooking policy</a:t>
            </a:r>
          </a:p>
          <a:p>
            <a:r>
              <a:rPr lang="en-US" baseline="0" dirty="0" smtClean="0"/>
              <a:t>-2</a:t>
            </a:r>
            <a:r>
              <a:rPr lang="en-US" baseline="30000" dirty="0" smtClean="0"/>
              <a:t>nd</a:t>
            </a:r>
            <a:r>
              <a:rPr lang="en-US" baseline="0" dirty="0" smtClean="0"/>
              <a:t> example doesn’t need comments</a:t>
            </a:r>
          </a:p>
          <a:p>
            <a:r>
              <a:rPr lang="en-US" baseline="0" dirty="0" smtClean="0"/>
              <a:t>-DDD is about making concepts explicit</a:t>
            </a:r>
          </a:p>
          <a:p>
            <a:r>
              <a:rPr lang="en-US" baseline="0" dirty="0" smtClean="0"/>
              <a:t>-As separate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6</a:t>
            </a:fld>
            <a:endParaRPr lang="en-N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-Imagine</a:t>
            </a:r>
            <a:r>
              <a:rPr lang="en-US" baseline="0" dirty="0" smtClean="0"/>
              <a:t> if you could truly isolate all your business logic</a:t>
            </a:r>
          </a:p>
          <a:p>
            <a:r>
              <a:rPr lang="en-US" baseline="0" dirty="0" smtClean="0"/>
              <a:t>-DDD is about creating a model of the domain</a:t>
            </a:r>
          </a:p>
          <a:p>
            <a:r>
              <a:rPr lang="en-US" baseline="0" dirty="0" smtClean="0"/>
              <a:t>-Subject area</a:t>
            </a:r>
          </a:p>
          <a:p>
            <a:r>
              <a:rPr lang="en-US" baseline="0" dirty="0" smtClean="0"/>
              <a:t>-Not usually related to computers</a:t>
            </a:r>
          </a:p>
          <a:p>
            <a:r>
              <a:rPr lang="en-US" baseline="0" dirty="0" smtClean="0"/>
              <a:t>-Usually based on people and business</a:t>
            </a:r>
          </a:p>
          <a:p>
            <a:r>
              <a:rPr lang="en-US" baseline="0" dirty="0" smtClean="0"/>
              <a:t>-Abstraction of reality</a:t>
            </a:r>
          </a:p>
          <a:p>
            <a:r>
              <a:rPr lang="en-US" baseline="0" dirty="0" smtClean="0"/>
              <a:t>-Important bits</a:t>
            </a:r>
          </a:p>
          <a:p>
            <a:r>
              <a:rPr lang="en-US" baseline="0" dirty="0" smtClean="0"/>
              <a:t>-e.g.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-Domain model includes data AND behaviour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-Isolated layer in your application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-Living breathing C#, not UML</a:t>
            </a:r>
          </a:p>
          <a:p>
            <a:r>
              <a:rPr lang="en-US" baseline="0" dirty="0" smtClean="0"/>
              <a:t>-Completely free from the tech used to implement it</a:t>
            </a:r>
          </a:p>
          <a:p>
            <a:r>
              <a:rPr lang="en-US" baseline="0" dirty="0" smtClean="0"/>
              <a:t>-No database, no XML, no files, no web services, </a:t>
            </a:r>
            <a:r>
              <a:rPr lang="en-US" baseline="0" dirty="0" err="1" smtClean="0"/>
              <a:t>biztalk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sharepoint</a:t>
            </a:r>
            <a:endParaRPr lang="en-US" baseline="0" dirty="0" smtClean="0"/>
          </a:p>
          <a:p>
            <a:r>
              <a:rPr lang="en-US" baseline="0" dirty="0" smtClean="0"/>
              <a:t>-No transactions</a:t>
            </a:r>
          </a:p>
          <a:p>
            <a:r>
              <a:rPr lang="en-US" baseline="0" dirty="0" smtClean="0"/>
              <a:t>-Just pure domain concepts</a:t>
            </a:r>
          </a:p>
          <a:p>
            <a:r>
              <a:rPr lang="en-US" baseline="0" dirty="0" smtClean="0"/>
              <a:t>-No dependencies on anything except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7</a:t>
            </a:fld>
            <a:endParaRPr lang="en-N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-Expressed in</a:t>
            </a:r>
          </a:p>
          <a:p>
            <a:r>
              <a:rPr lang="en-US" dirty="0" smtClean="0"/>
              <a:t>-Quite</a:t>
            </a:r>
            <a:r>
              <a:rPr lang="en-US" baseline="0" dirty="0" smtClean="0"/>
              <a:t> often there is a language wall between clients and developers</a:t>
            </a:r>
          </a:p>
          <a:p>
            <a:r>
              <a:rPr lang="en-US" baseline="0" dirty="0" smtClean="0"/>
              <a:t>-They says discontinue a product, you translate it to delete it from the product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8</a:t>
            </a:fld>
            <a:endParaRPr lang="en-N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-Say we have an app</a:t>
            </a:r>
            <a:r>
              <a:rPr lang="en-US" sz="4000" baseline="0" dirty="0" smtClean="0"/>
              <a:t> that has to get an employee’s hourly rate</a:t>
            </a:r>
            <a:endParaRPr lang="en-US" sz="4000" dirty="0" smtClean="0"/>
          </a:p>
          <a:p>
            <a:r>
              <a:rPr lang="en-US" sz="4000" dirty="0" smtClean="0"/>
              <a:t>-First</a:t>
            </a:r>
            <a:r>
              <a:rPr lang="en-US" sz="4000" baseline="0" dirty="0" smtClean="0"/>
              <a:t> example is all about the implementation details</a:t>
            </a:r>
          </a:p>
          <a:p>
            <a:r>
              <a:rPr lang="en-US" sz="4000" baseline="0" dirty="0" smtClean="0"/>
              <a:t>-Happens to be stored in SAP at the moment</a:t>
            </a:r>
          </a:p>
          <a:p>
            <a:r>
              <a:rPr lang="en-US" sz="4000" baseline="0" dirty="0" smtClean="0"/>
              <a:t>-SAP identifier is an implementation detail</a:t>
            </a:r>
            <a:endParaRPr lang="en-US" sz="4000" baseline="0" dirty="0"/>
          </a:p>
          <a:p>
            <a:r>
              <a:rPr lang="en-US" sz="4000" baseline="0" dirty="0" smtClean="0"/>
              <a:t>-Intention revealing interfaces</a:t>
            </a:r>
          </a:p>
          <a:p>
            <a:r>
              <a:rPr lang="en-US" sz="4000" baseline="0" dirty="0" smtClean="0"/>
              <a:t>-Expressed in the ubquitious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9</a:t>
            </a:fld>
            <a:endParaRPr lang="en-N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-Doesn’t just apply</a:t>
            </a:r>
            <a:r>
              <a:rPr lang="en-US" baseline="0" dirty="0" smtClean="0"/>
              <a:t> to nouns, but verbs as well</a:t>
            </a:r>
            <a:endParaRPr lang="en-US" dirty="0" smtClean="0"/>
          </a:p>
          <a:p>
            <a:r>
              <a:rPr lang="en-US" dirty="0" smtClean="0"/>
              <a:t>-”An employee</a:t>
            </a:r>
            <a:r>
              <a:rPr lang="en-US" baseline="0" dirty="0" smtClean="0"/>
              <a:t> applies for leave”</a:t>
            </a:r>
            <a:endParaRPr lang="en-US" dirty="0" smtClean="0"/>
          </a:p>
          <a:p>
            <a:r>
              <a:rPr lang="en-US" dirty="0" smtClean="0"/>
              <a:t>-Leaves</a:t>
            </a:r>
            <a:r>
              <a:rPr lang="en-US" baseline="0" dirty="0" smtClean="0"/>
              <a:t> don’t come </a:t>
            </a:r>
            <a:r>
              <a:rPr lang="en-US" baseline="0" dirty="0" err="1" smtClean="0"/>
              <a:t>outta</a:t>
            </a:r>
            <a:r>
              <a:rPr lang="en-US" baseline="0" dirty="0" smtClean="0"/>
              <a:t> thin air</a:t>
            </a:r>
          </a:p>
          <a:p>
            <a:r>
              <a:rPr lang="en-US" baseline="0" dirty="0" smtClean="0"/>
              <a:t>-So we put a method on employee</a:t>
            </a:r>
          </a:p>
          <a:p>
            <a:r>
              <a:rPr lang="en-US" baseline="0" dirty="0" smtClean="0"/>
              <a:t>-Makes roles clear, who does what</a:t>
            </a:r>
          </a:p>
          <a:p>
            <a:r>
              <a:rPr lang="en-US" baseline="0" dirty="0" smtClean="0"/>
              <a:t>-Also applies to bidirectional associations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10</a:t>
            </a:fld>
            <a:endParaRPr lang="en-N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191250"/>
            <a:ext cx="9153525" cy="666750"/>
          </a:xfrm>
          <a:prstGeom prst="rect">
            <a:avLst/>
          </a:prstGeom>
          <a:solidFill>
            <a:srgbClr val="302E24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NZ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8973" y="2847164"/>
            <a:ext cx="8450701" cy="634976"/>
          </a:xfrm>
        </p:spPr>
        <p:txBody>
          <a:bodyPr anchor="ctr"/>
          <a:lstStyle>
            <a:lvl1pPr algn="l">
              <a:buNone/>
              <a:defRPr>
                <a:solidFill>
                  <a:srgbClr val="AB400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AU" dirty="0" smtClean="0"/>
              <a:t>[Presentation name]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79874" y="4501663"/>
            <a:ext cx="8469568" cy="253217"/>
          </a:xfrm>
        </p:spPr>
        <p:txBody>
          <a:bodyPr anchor="ctr">
            <a:normAutofit/>
          </a:bodyPr>
          <a:lstStyle>
            <a:lvl1pPr algn="l">
              <a:buNone/>
              <a:defRPr sz="18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AU" dirty="0" smtClean="0"/>
              <a:t>[Date]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74226" y="5487233"/>
            <a:ext cx="1855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Provoke Solutions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78972" y="3502610"/>
            <a:ext cx="8450701" cy="457445"/>
          </a:xfrm>
        </p:spPr>
        <p:txBody>
          <a:bodyPr anchor="ctr">
            <a:normAutofit/>
          </a:bodyPr>
          <a:lstStyle>
            <a:lvl1pPr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AU" dirty="0" smtClean="0"/>
              <a:t>[Client name]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79874" y="4818186"/>
            <a:ext cx="8469568" cy="344657"/>
          </a:xfrm>
        </p:spPr>
        <p:txBody>
          <a:bodyPr anchor="ctr">
            <a:normAutofit/>
          </a:bodyPr>
          <a:lstStyle>
            <a:lvl1pPr algn="l">
              <a:buNone/>
              <a:defRPr sz="18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AU" dirty="0" smtClean="0"/>
              <a:t>[Your/presenter’s name]</a:t>
            </a:r>
          </a:p>
        </p:txBody>
      </p:sp>
      <p:pic>
        <p:nvPicPr>
          <p:cNvPr id="7" name="Picture 1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3" y="6389688"/>
            <a:ext cx="1254125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91250"/>
            <a:ext cx="9153525" cy="666750"/>
          </a:xfrm>
          <a:prstGeom prst="rect">
            <a:avLst/>
          </a:prstGeom>
          <a:solidFill>
            <a:srgbClr val="302E24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NZ">
              <a:solidFill>
                <a:srgbClr val="FFFFFF"/>
              </a:solidFill>
            </a:endParaRP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6184900"/>
            <a:ext cx="9144000" cy="1588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39988" y="3411538"/>
            <a:ext cx="4572000" cy="414337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Thank you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39988" y="3960178"/>
            <a:ext cx="4572000" cy="935379"/>
          </a:xfrm>
        </p:spPr>
        <p:txBody>
          <a:bodyPr/>
          <a:lstStyle>
            <a:lvl1pPr marL="342900" marR="0" indent="-342900" algn="l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[email address]</a:t>
            </a:r>
          </a:p>
          <a:p>
            <a:pPr marL="342900" marR="0" lvl="0" indent="-342900" algn="l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[email address]</a:t>
            </a:r>
          </a:p>
          <a:p>
            <a:pPr lvl="0"/>
            <a:endParaRPr lang="en-US" dirty="0" smtClean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39988" y="4980085"/>
            <a:ext cx="4572000" cy="935379"/>
          </a:xfrm>
        </p:spPr>
        <p:txBody>
          <a:bodyPr/>
          <a:lstStyle>
            <a:lvl1pPr marL="342900" marR="0" indent="-342900" algn="l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[References if any]</a:t>
            </a:r>
          </a:p>
          <a:p>
            <a:pPr lvl="0"/>
            <a:endParaRPr lang="en-US" dirty="0" smtClean="0"/>
          </a:p>
        </p:txBody>
      </p:sp>
      <p:pic>
        <p:nvPicPr>
          <p:cNvPr id="7" name="Picture 1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3" y="6389688"/>
            <a:ext cx="1254125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Tarantual 300dpi 5x7inch no background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06875" y="2566988"/>
            <a:ext cx="588963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191250"/>
            <a:ext cx="9153525" cy="666750"/>
          </a:xfrm>
          <a:prstGeom prst="rect">
            <a:avLst/>
          </a:prstGeom>
          <a:solidFill>
            <a:srgbClr val="302E24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NZ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71488" y="2940050"/>
            <a:ext cx="6365875" cy="485433"/>
          </a:xfrm>
        </p:spPr>
        <p:txBody>
          <a:bodyPr/>
          <a:lstStyle>
            <a:lvl1pPr>
              <a:buNone/>
              <a:defRPr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[Chapter heading]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191250"/>
            <a:ext cx="9153525" cy="666750"/>
          </a:xfrm>
          <a:prstGeom prst="rect">
            <a:avLst/>
          </a:prstGeom>
          <a:solidFill>
            <a:srgbClr val="302E24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NZ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Agenda</a:t>
            </a:r>
            <a:endParaRPr lang="en-NZ" dirty="0"/>
          </a:p>
        </p:txBody>
      </p:sp>
      <p:sp>
        <p:nvSpPr>
          <p:cNvPr id="7" name="Text Placeholder 4"/>
          <p:cNvSpPr>
            <a:spLocks noGrp="1"/>
          </p:cNvSpPr>
          <p:nvPr userDrawn="1">
            <p:ph type="body" sz="quarter" idx="10"/>
          </p:nvPr>
        </p:nvSpPr>
        <p:spPr>
          <a:xfrm>
            <a:off x="460375" y="942975"/>
            <a:ext cx="8235950" cy="5211763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Start 00:00AM</a:t>
            </a:r>
          </a:p>
          <a:p>
            <a:pPr>
              <a:buNone/>
            </a:pPr>
            <a:r>
              <a:rPr lang="en-US" dirty="0" smtClean="0"/>
              <a:t>[item]</a:t>
            </a:r>
          </a:p>
          <a:p>
            <a:pPr>
              <a:buNone/>
            </a:pPr>
            <a:r>
              <a:rPr lang="en-US" dirty="0" smtClean="0"/>
              <a:t>[item]</a:t>
            </a:r>
          </a:p>
          <a:p>
            <a:pPr lvl="1">
              <a:buNone/>
            </a:pPr>
            <a:r>
              <a:rPr lang="en-US" dirty="0" smtClean="0"/>
              <a:t>[sub-item]</a:t>
            </a:r>
          </a:p>
          <a:p>
            <a:pPr lvl="1">
              <a:buNone/>
            </a:pPr>
            <a:r>
              <a:rPr lang="en-US" dirty="0" smtClean="0"/>
              <a:t>[sub-item]</a:t>
            </a:r>
          </a:p>
          <a:p>
            <a:pPr>
              <a:buNone/>
            </a:pPr>
            <a:r>
              <a:rPr lang="en-US" dirty="0" smtClean="0"/>
              <a:t>[item]</a:t>
            </a:r>
          </a:p>
          <a:p>
            <a:pPr>
              <a:buNone/>
            </a:pPr>
            <a:r>
              <a:rPr lang="en-US" dirty="0" smtClean="0"/>
              <a:t>[item]</a:t>
            </a:r>
          </a:p>
          <a:p>
            <a:pPr>
              <a:buNone/>
            </a:pPr>
            <a:r>
              <a:rPr lang="en-US" dirty="0" smtClean="0"/>
              <a:t>What next?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End 00:00PM</a:t>
            </a:r>
            <a:endParaRPr lang="en-US" sz="1400" dirty="0" smtClean="0"/>
          </a:p>
          <a:p>
            <a:pPr>
              <a:buNone/>
            </a:pPr>
            <a:endParaRPr lang="en-NZ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9738" y="874713"/>
            <a:ext cx="8277225" cy="1587"/>
          </a:xfrm>
          <a:prstGeom prst="line">
            <a:avLst/>
          </a:prstGeom>
          <a:ln w="9525" cap="rnd" cmpd="sng" algn="ctr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2723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39738" y="1073879"/>
            <a:ext cx="8277225" cy="1587"/>
          </a:xfrm>
          <a:prstGeom prst="line">
            <a:avLst/>
          </a:prstGeom>
          <a:ln w="9525" cap="rnd" cmpd="sng" algn="ctr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375" y="1167897"/>
            <a:ext cx="8235950" cy="4986841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375" y="506993"/>
            <a:ext cx="8235950" cy="5647745"/>
          </a:xfrm>
          <a:ln>
            <a:solidFill>
              <a:schemeClr val="bg2">
                <a:lumMod val="50000"/>
              </a:schemeClr>
            </a:solidFill>
            <a:prstDash val="sysDot"/>
          </a:ln>
        </p:spPr>
        <p:txBody>
          <a:bodyPr/>
          <a:lstStyle>
            <a:lvl1pPr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727" y="5676428"/>
            <a:ext cx="8239361" cy="479425"/>
          </a:xfrm>
        </p:spPr>
        <p:txBody>
          <a:bodyPr/>
          <a:lstStyle>
            <a:lvl1pPr algn="r">
              <a:buNone/>
              <a:defRPr i="1">
                <a:solidFill>
                  <a:schemeClr val="bg1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6184900"/>
            <a:ext cx="9144000" cy="1588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74625" y="122238"/>
            <a:ext cx="8756650" cy="601186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62302" y="1082845"/>
            <a:ext cx="97364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 smtClean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“</a:t>
            </a:r>
            <a:endParaRPr lang="en-US" sz="150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985990" y="2957048"/>
            <a:ext cx="97364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 smtClean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”</a:t>
            </a:r>
            <a:endParaRPr lang="en-US" sz="150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973138" y="1454150"/>
            <a:ext cx="7138987" cy="3575050"/>
          </a:xfrm>
        </p:spPr>
        <p:txBody>
          <a:bodyPr anchor="ctr">
            <a:normAutofit/>
          </a:bodyPr>
          <a:lstStyle>
            <a:lvl1pPr marL="0" indent="-742950" algn="ctr">
              <a:spcBef>
                <a:spcPts val="0"/>
              </a:spcBef>
              <a:buFont typeface="Arial"/>
              <a:buNone/>
              <a:defRPr sz="3600">
                <a:solidFill>
                  <a:schemeClr val="bg1">
                    <a:lumMod val="85000"/>
                  </a:schemeClr>
                </a:solidFill>
                <a:latin typeface="Georgia" pitchFamily="18" charset="0"/>
                <a:cs typeface="Georgia" pitchFamily="18" charset="0"/>
              </a:defRPr>
            </a:lvl1pPr>
            <a:lvl2pPr>
              <a:defRPr sz="3600">
                <a:latin typeface="Georgia"/>
                <a:cs typeface="Georgia"/>
              </a:defRPr>
            </a:lvl2pPr>
            <a:lvl3pPr>
              <a:defRPr sz="3600">
                <a:latin typeface="Georgia"/>
                <a:cs typeface="Georgia"/>
              </a:defRPr>
            </a:lvl3pPr>
            <a:lvl4pPr>
              <a:defRPr sz="3600">
                <a:latin typeface="Georgia"/>
                <a:cs typeface="Georgia"/>
              </a:defRPr>
            </a:lvl4pPr>
            <a:lvl5pPr>
              <a:defRPr sz="3600">
                <a:latin typeface="Georgia"/>
                <a:cs typeface="Georgia"/>
              </a:defRPr>
            </a:lvl5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4000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0375" y="931863"/>
            <a:ext cx="8235950" cy="521335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39738" y="874713"/>
            <a:ext cx="8277225" cy="1587"/>
          </a:xfrm>
          <a:prstGeom prst="line">
            <a:avLst/>
          </a:prstGeom>
          <a:ln w="9525" cap="rnd" cmpd="sng" algn="ctr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6184900"/>
            <a:ext cx="9144000" cy="1588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39738" y="874713"/>
            <a:ext cx="8277225" cy="1587"/>
          </a:xfrm>
          <a:prstGeom prst="line">
            <a:avLst/>
          </a:prstGeom>
          <a:ln w="9525" cap="rnd" cmpd="sng" algn="ctr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49580" y="1005840"/>
            <a:ext cx="3939540" cy="5029200"/>
          </a:xfrm>
          <a:prstGeom prst="rect">
            <a:avLst/>
          </a:prstGeom>
        </p:spPr>
        <p:txBody>
          <a:bodyPr rtlCol="0"/>
          <a:lstStyle>
            <a:lvl1pPr marL="0" marR="0" indent="0" algn="l" defTabSz="10800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200"/>
              </a:spcAft>
              <a:buClrTx/>
              <a:buSzTx/>
              <a:buNone/>
              <a:tabLst>
                <a:tab pos="540000" algn="l"/>
                <a:tab pos="900000" algn="l"/>
              </a:tabLst>
              <a:defRPr sz="2400"/>
            </a:lvl1pPr>
            <a:lvl2pPr marL="360000" marR="0" indent="0" algn="l" defTabSz="10800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200"/>
              </a:spcAft>
              <a:buClrTx/>
              <a:buSzTx/>
              <a:buFont typeface="Wingdings" pitchFamily="2" charset="2"/>
              <a:buChar char="§"/>
              <a:tabLst>
                <a:tab pos="540000" algn="l"/>
                <a:tab pos="900000" algn="l"/>
              </a:tabLst>
              <a:defRPr sz="2000"/>
            </a:lvl2pPr>
            <a:lvl3pPr algn="l">
              <a:buNone/>
              <a:defRPr sz="1800"/>
            </a:lvl3pPr>
            <a:lvl4pPr algn="l">
              <a:buNone/>
              <a:defRPr sz="1600"/>
            </a:lvl4pPr>
            <a:lvl5pPr algn="l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	Second level</a:t>
            </a:r>
          </a:p>
          <a:p>
            <a:pPr lvl="1"/>
            <a:r>
              <a:rPr lang="en-US" dirty="0"/>
              <a:t>	Third level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3"/>
          </p:nvPr>
        </p:nvSpPr>
        <p:spPr>
          <a:xfrm>
            <a:off x="4754880" y="1005840"/>
            <a:ext cx="3939540" cy="5029200"/>
          </a:xfrm>
          <a:prstGeom prst="rect">
            <a:avLst/>
          </a:prstGeom>
        </p:spPr>
        <p:txBody>
          <a:bodyPr rtlCol="0"/>
          <a:lstStyle>
            <a:lvl1pPr marL="0" marR="0" indent="0" algn="l" defTabSz="10800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200"/>
              </a:spcAft>
              <a:buClrTx/>
              <a:buSzTx/>
              <a:buNone/>
              <a:tabLst>
                <a:tab pos="540000" algn="l"/>
                <a:tab pos="900000" algn="l"/>
              </a:tabLst>
              <a:defRPr sz="2400"/>
            </a:lvl1pPr>
            <a:lvl2pPr marL="360000" marR="0" indent="0" algn="l" defTabSz="10800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200"/>
              </a:spcAft>
              <a:buClrTx/>
              <a:buSzTx/>
              <a:buFont typeface="Wingdings" pitchFamily="2" charset="2"/>
              <a:buChar char="§"/>
              <a:tabLst>
                <a:tab pos="540000" algn="l"/>
                <a:tab pos="900000" algn="l"/>
              </a:tabLst>
              <a:defRPr sz="2000"/>
            </a:lvl2pPr>
            <a:lvl3pPr algn="l">
              <a:buNone/>
              <a:defRPr sz="1800"/>
            </a:lvl3pPr>
            <a:lvl4pPr algn="l">
              <a:buNone/>
              <a:defRPr sz="1600"/>
            </a:lvl4pPr>
            <a:lvl5pPr algn="l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	Second level</a:t>
            </a:r>
          </a:p>
          <a:p>
            <a:pPr lvl="1"/>
            <a:r>
              <a:rPr lang="en-US" dirty="0"/>
              <a:t>	Third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Segoe Print" pitchFamily="2" charset="0"/>
              </a:defRPr>
            </a:lvl1pPr>
          </a:lstStyle>
          <a:p>
            <a:pPr>
              <a:defRPr/>
            </a:pPr>
            <a:fld id="{E9A1B1C3-7D18-4F1A-BA19-CD7E4D439C27}" type="datetimeFigureOut">
              <a:rPr lang="en-US"/>
              <a:pPr>
                <a:defRPr/>
              </a:pPr>
              <a:t>2009-09-23</a:t>
            </a:fld>
            <a:endParaRPr lang="en-NZ"/>
          </a:p>
        </p:txBody>
      </p:sp>
      <p:sp>
        <p:nvSpPr>
          <p:cNvPr id="8197" name="Footer Placeholder 8196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Segoe Print" pitchFamily="2" charset="0"/>
              </a:defRPr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Segoe Print" pitchFamily="2" charset="0"/>
              </a:defRPr>
            </a:lvl1pPr>
          </a:lstStyle>
          <a:p>
            <a:pPr>
              <a:defRPr/>
            </a:pPr>
            <a:fld id="{24FAC6FF-453E-4284-9C71-2F2AE1ACD85E}" type="slidenum">
              <a:rPr lang="en-NZ"/>
              <a:pPr>
                <a:defRPr/>
              </a:pPr>
              <a:t>‹#›</a:t>
            </a:fld>
            <a:endParaRPr lang="en-NZ"/>
          </a:p>
        </p:txBody>
      </p:sp>
      <p:sp>
        <p:nvSpPr>
          <p:cNvPr id="11" name="Rectangle 9"/>
          <p:cNvSpPr txBox="1">
            <a:spLocks/>
          </p:cNvSpPr>
          <p:nvPr/>
        </p:nvSpPr>
        <p:spPr>
          <a:xfrm>
            <a:off x="6562725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747E47-7DC6-435E-901D-A618C441DC16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NZ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457200" y="1044638"/>
            <a:ext cx="8229600" cy="50815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95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58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timing>
    <p:tnLst>
      <p:par>
        <p:cTn id="1" dur="indefinite" restart="never" nodeType="tmRoot"/>
      </p:par>
    </p:tnLst>
  </p:timing>
  <p:txStyles>
    <p:titleStyle>
      <a:lvl1pPr marL="342900" indent="-342900" algn="l" defTabSz="-13873163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AB4000"/>
          </a:solidFill>
          <a:latin typeface="+mj-lt"/>
          <a:ea typeface="+mj-ea"/>
          <a:cs typeface="+mj-cs"/>
        </a:defRPr>
      </a:lvl1pPr>
      <a:lvl2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800100" indent="-342900" algn="ctr" defTabSz="-13873163" eaLnBrk="0" fontAlgn="base" hangingPunct="0">
        <a:spcBef>
          <a:spcPct val="0"/>
        </a:spcBef>
        <a:spcAft>
          <a:spcPct val="0"/>
        </a:spcAft>
        <a:defRPr sz="4400">
          <a:solidFill>
            <a:schemeClr val="tx1">
              <a:alpha val="100000"/>
            </a:schemeClr>
          </a:solidFill>
          <a:latin typeface="Verdana"/>
        </a:defRPr>
      </a:lvl6pPr>
      <a:lvl7pPr marL="1257300" indent="-342900" algn="ctr" defTabSz="-13873163" eaLnBrk="0" fontAlgn="base" hangingPunct="0">
        <a:spcBef>
          <a:spcPct val="0"/>
        </a:spcBef>
        <a:spcAft>
          <a:spcPct val="0"/>
        </a:spcAft>
        <a:defRPr sz="4400">
          <a:solidFill>
            <a:schemeClr val="tx1">
              <a:alpha val="100000"/>
            </a:schemeClr>
          </a:solidFill>
          <a:latin typeface="Verdana"/>
        </a:defRPr>
      </a:lvl7pPr>
      <a:lvl8pPr marL="1714500" indent="-342900" algn="ctr" defTabSz="-13873163" eaLnBrk="0" fontAlgn="base" hangingPunct="0">
        <a:spcBef>
          <a:spcPct val="0"/>
        </a:spcBef>
        <a:spcAft>
          <a:spcPct val="0"/>
        </a:spcAft>
        <a:defRPr sz="4400">
          <a:solidFill>
            <a:schemeClr val="tx1">
              <a:alpha val="100000"/>
            </a:schemeClr>
          </a:solidFill>
          <a:latin typeface="Verdana"/>
        </a:defRPr>
      </a:lvl8pPr>
      <a:lvl9pPr marL="2171700" indent="-342900" algn="ctr" defTabSz="-13873163" eaLnBrk="0" fontAlgn="base" hangingPunct="0">
        <a:spcBef>
          <a:spcPct val="0"/>
        </a:spcBef>
        <a:spcAft>
          <a:spcPct val="0"/>
        </a:spcAft>
        <a:defRPr sz="4400">
          <a:solidFill>
            <a:schemeClr val="tx1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-13873163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-13873163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-13873163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-13873163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  <a:lumOff val="50000"/>
          </a:schemeClr>
        </a:buClr>
        <a:buFont typeface="Arial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rtl="0" latinLnBrk="0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latinLnBrk="0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latinLnBrk="0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latinLnBrk="0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0" fontAlgn="base" hangingPunct="0">
        <a:spcBef>
          <a:spcPct val="0"/>
        </a:spcBef>
        <a:spcAft>
          <a:spcPct val="0"/>
        </a:spcAft>
        <a:defRPr kern="1200">
          <a:solidFill>
            <a:schemeClr val="tx1">
              <a:alpha val="100000"/>
            </a:schemeClr>
          </a:solidFill>
          <a:latin typeface="+mn-lt"/>
          <a:ea typeface="+mn-ea"/>
          <a:cs typeface="+mn-cs"/>
        </a:defRPr>
      </a:lvl1pPr>
      <a:lvl2pPr marL="457200" algn="l" eaLnBrk="0" fontAlgn="base" hangingPunct="0">
        <a:spcBef>
          <a:spcPct val="0"/>
        </a:spcBef>
        <a:spcAft>
          <a:spcPct val="0"/>
        </a:spcAft>
        <a:defRPr kern="1200">
          <a:solidFill>
            <a:schemeClr val="tx1">
              <a:alpha val="100000"/>
            </a:schemeClr>
          </a:solidFill>
          <a:latin typeface="+mn-lt"/>
          <a:ea typeface="+mn-ea"/>
          <a:cs typeface="+mn-cs"/>
        </a:defRPr>
      </a:lvl2pPr>
      <a:lvl3pPr marL="914400" algn="l" eaLnBrk="0" fontAlgn="base" hangingPunct="0">
        <a:spcBef>
          <a:spcPct val="0"/>
        </a:spcBef>
        <a:spcAft>
          <a:spcPct val="0"/>
        </a:spcAft>
        <a:defRPr kern="1200">
          <a:solidFill>
            <a:schemeClr val="tx1">
              <a:alpha val="100000"/>
            </a:schemeClr>
          </a:solidFill>
          <a:latin typeface="+mn-lt"/>
          <a:ea typeface="+mn-ea"/>
          <a:cs typeface="+mn-cs"/>
        </a:defRPr>
      </a:lvl3pPr>
      <a:lvl4pPr marL="1371600" algn="l" eaLnBrk="0" fontAlgn="base" hangingPunct="0">
        <a:spcBef>
          <a:spcPct val="0"/>
        </a:spcBef>
        <a:spcAft>
          <a:spcPct val="0"/>
        </a:spcAft>
        <a:defRPr kern="1200">
          <a:solidFill>
            <a:schemeClr val="tx1">
              <a:alpha val="100000"/>
            </a:schemeClr>
          </a:solidFill>
          <a:latin typeface="+mn-lt"/>
          <a:ea typeface="+mn-ea"/>
          <a:cs typeface="+mn-cs"/>
        </a:defRPr>
      </a:lvl4pPr>
      <a:lvl5pPr marL="1828800" algn="l" eaLnBrk="0" fontAlgn="base" hangingPunct="0">
        <a:spcBef>
          <a:spcPct val="0"/>
        </a:spcBef>
        <a:spcAft>
          <a:spcPct val="0"/>
        </a:spcAft>
        <a:defRPr kern="1200">
          <a:solidFill>
            <a:schemeClr val="tx1">
              <a:alpha val="100000"/>
            </a:schemeClr>
          </a:solidFill>
          <a:latin typeface="+mn-lt"/>
          <a:ea typeface="+mn-ea"/>
          <a:cs typeface="+mn-cs"/>
        </a:defRPr>
      </a:lvl5pPr>
      <a:lvl6pPr marL="22860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4741375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200" dirty="0" smtClean="0">
                <a:solidFill>
                  <a:schemeClr val="bg1"/>
                </a:solidFill>
                <a:latin typeface="+mj-lt"/>
              </a:rPr>
              <a:t>Domain Driven Design </a:t>
            </a:r>
            <a:r>
              <a:rPr lang="en-US" sz="6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101</a:t>
            </a:r>
            <a:endParaRPr lang="en-US" sz="6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ApplyForLeave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start,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           </a:t>
            </a:r>
            <a:r>
              <a:rPr lang="en-US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end,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           </a:t>
            </a:r>
            <a:r>
              <a:rPr lang="en-US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ILeaveService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leaves)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...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800" dirty="0" smtClean="0">
              <a:ea typeface="Calibri"/>
              <a:cs typeface="Times New Roman"/>
            </a:endParaRP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8612" y="0"/>
            <a:ext cx="9801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51712" y="5258591"/>
            <a:ext cx="8207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Domain Expert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357063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Entities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4922971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Value Types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1726" y="506992"/>
            <a:ext cx="8247707" cy="22633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7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IEquatable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7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Equals(</a:t>
            </a:r>
            <a:r>
              <a:rPr lang="en-US" sz="17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other)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.Id.Equals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other.Id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7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219" y="3023866"/>
            <a:ext cx="8247707" cy="318681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PostalAddress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7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IEquatable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7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PostalAddress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Equals(</a:t>
            </a:r>
            <a:r>
              <a:rPr lang="en-US" sz="17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PostalAddress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other)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.Number.Equals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other.Number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&amp;&amp; </a:t>
            </a:r>
            <a:r>
              <a:rPr lang="en-US" sz="17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.Street.Equals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other.Street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&amp;&amp; </a:t>
            </a:r>
            <a:r>
              <a:rPr lang="en-US" sz="17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.PostCode.Equals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other.PostCode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&amp;&amp; </a:t>
            </a:r>
            <a:r>
              <a:rPr lang="en-US" sz="17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.Country.Equals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other.Country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7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7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8055" y="2365589"/>
            <a:ext cx="5808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2000" i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Entities are the same if they have the same </a:t>
            </a:r>
            <a:r>
              <a:rPr lang="en-NZ" sz="2000" b="1" i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identity</a:t>
            </a:r>
            <a:endParaRPr lang="en-NZ" sz="2000" b="1" i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8923" y="5808880"/>
            <a:ext cx="6686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2000" i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Value Types are the same if they have the same </a:t>
            </a:r>
            <a:r>
              <a:rPr lang="en-NZ" sz="2000" b="1" i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value</a:t>
            </a:r>
            <a:endParaRPr lang="en-NZ" sz="2000" b="1" i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Colour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Red {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set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Green {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set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Blue {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set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Colour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red, 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green, 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blue)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.Red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= red;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.Green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= green;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.Blue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= blue;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Colour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MixInTo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Colour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other)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Colour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Math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.Avg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.Red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other.Red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),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Math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.Avg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.Green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other.Green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), 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Math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.Avg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.Blue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6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other.Blue</a:t>
            </a: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));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0" lvl="0" indent="0" defTabSz="914400" ea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</a:pPr>
            <a:r>
              <a:rPr lang="en-US" sz="16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400" dirty="0" smtClean="0">
              <a:solidFill>
                <a:srgbClr val="000000"/>
              </a:solidFill>
              <a:ea typeface="Calibri"/>
              <a:cs typeface="Times New Roman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 smtClean="0"/>
              <a:t>Value Types are </a:t>
            </a:r>
            <a:r>
              <a:rPr lang="en-NZ" b="1" dirty="0" smtClean="0"/>
              <a:t>immutable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033803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Aggregates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ud 64"/>
          <p:cNvSpPr/>
          <p:nvPr/>
        </p:nvSpPr>
        <p:spPr>
          <a:xfrm>
            <a:off x="1" y="120654"/>
            <a:ext cx="8743308" cy="6352066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Aggregate root</a:t>
            </a:r>
            <a:endParaRPr lang="en-US" dirty="0"/>
          </a:p>
        </p:txBody>
      </p:sp>
      <p:pic>
        <p:nvPicPr>
          <p:cNvPr id="1044" name="Picture 20" descr="http://yuml.me/diagram/scruffy;scale:125/class/%5bOrder%5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9846" y="1445694"/>
            <a:ext cx="1114425" cy="828675"/>
          </a:xfrm>
          <a:prstGeom prst="rect">
            <a:avLst/>
          </a:prstGeom>
          <a:noFill/>
        </p:spPr>
      </p:pic>
      <p:pic>
        <p:nvPicPr>
          <p:cNvPr id="1046" name="Picture 22" descr="http://yuml.me/diagram/scruffy;scale:125/class/%5bCustomer%5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0449" y="613489"/>
            <a:ext cx="1428750" cy="828675"/>
          </a:xfrm>
          <a:prstGeom prst="rect">
            <a:avLst/>
          </a:prstGeom>
          <a:noFill/>
        </p:spPr>
      </p:pic>
      <p:pic>
        <p:nvPicPr>
          <p:cNvPr id="1048" name="Picture 24" descr="http://yuml.me/diagram/scruffy;scale:125/class/%5bLineItem%5d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1818" y="1548437"/>
            <a:ext cx="1400175" cy="828675"/>
          </a:xfrm>
          <a:prstGeom prst="rect">
            <a:avLst/>
          </a:prstGeom>
          <a:noFill/>
        </p:spPr>
      </p:pic>
      <p:pic>
        <p:nvPicPr>
          <p:cNvPr id="1052" name="Picture 28" descr="http://yuml.me/diagram/scruffy;scale:125/class/%5bShippingAddress%5d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42367" y="2524481"/>
            <a:ext cx="2095500" cy="828675"/>
          </a:xfrm>
          <a:prstGeom prst="rect">
            <a:avLst/>
          </a:prstGeom>
          <a:noFill/>
        </p:spPr>
      </p:pic>
      <p:pic>
        <p:nvPicPr>
          <p:cNvPr id="1054" name="Picture 30" descr="http://yuml.me/diagram/scruffy;scale:125/class/%5bnote:Aggregate%20Root%7Bbg:cornsilk%7D%5d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292" y="1271037"/>
            <a:ext cx="1495425" cy="1114425"/>
          </a:xfrm>
          <a:prstGeom prst="rect">
            <a:avLst/>
          </a:prstGeom>
          <a:noFill/>
        </p:spPr>
      </p:pic>
      <p:pic>
        <p:nvPicPr>
          <p:cNvPr id="1056" name="Picture 32" descr="http://yuml.me/diagram/scruffy;scale:125/class/%5b%3C%3CIPaymentStrategy%3E%3E%5d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20380" y="3490253"/>
            <a:ext cx="2667000" cy="828675"/>
          </a:xfrm>
          <a:prstGeom prst="rect">
            <a:avLst/>
          </a:prstGeom>
          <a:noFill/>
        </p:spPr>
      </p:pic>
      <p:pic>
        <p:nvPicPr>
          <p:cNvPr id="1060" name="Picture 36" descr="http://yuml.me/diagram/scruffy;scale:100/class/%5bCreditCardPaymentStrategy%5d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5017" y="4805344"/>
            <a:ext cx="2466975" cy="657225"/>
          </a:xfrm>
          <a:prstGeom prst="rect">
            <a:avLst/>
          </a:prstGeom>
          <a:noFill/>
        </p:spPr>
      </p:pic>
      <p:pic>
        <p:nvPicPr>
          <p:cNvPr id="1062" name="Picture 38" descr="http://yuml.me/diagram/scruffy;scale:100/class/%5bFinancePaymentStrategy%5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41675" y="4825893"/>
            <a:ext cx="2238375" cy="657225"/>
          </a:xfrm>
          <a:prstGeom prst="rect">
            <a:avLst/>
          </a:prstGeom>
          <a:noFill/>
        </p:spPr>
      </p:pic>
      <p:pic>
        <p:nvPicPr>
          <p:cNvPr id="1064" name="Picture 40" descr="http://yuml.me/diagram/scruffy;scale:100/class/%5bCashPaymentStrategy%5d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084102" y="4836167"/>
            <a:ext cx="2028825" cy="65722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1044" idx="3"/>
            <a:endCxn id="1052" idx="1"/>
          </p:cNvCxnSpPr>
          <p:nvPr/>
        </p:nvCxnSpPr>
        <p:spPr>
          <a:xfrm>
            <a:off x="3664271" y="1860032"/>
            <a:ext cx="1978096" cy="107878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44" idx="3"/>
            <a:endCxn id="1046" idx="1"/>
          </p:cNvCxnSpPr>
          <p:nvPr/>
        </p:nvCxnSpPr>
        <p:spPr>
          <a:xfrm flipV="1">
            <a:off x="3664271" y="1027827"/>
            <a:ext cx="1906178" cy="83220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44" idx="2"/>
            <a:endCxn id="1056" idx="0"/>
          </p:cNvCxnSpPr>
          <p:nvPr/>
        </p:nvCxnSpPr>
        <p:spPr>
          <a:xfrm rot="16200000" flipH="1">
            <a:off x="2522527" y="2858900"/>
            <a:ext cx="1215884" cy="4682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2" name="Isosceles Triangle 51"/>
          <p:cNvSpPr/>
          <p:nvPr/>
        </p:nvSpPr>
        <p:spPr>
          <a:xfrm rot="17469019">
            <a:off x="4287995" y="4270475"/>
            <a:ext cx="159471" cy="136025"/>
          </a:xfrm>
          <a:prstGeom prst="triangl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rot="1269019" flipV="1">
            <a:off x="4409417" y="4588308"/>
            <a:ext cx="1198357" cy="171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9" name="Isosceles Triangle 58"/>
          <p:cNvSpPr/>
          <p:nvPr/>
        </p:nvSpPr>
        <p:spPr>
          <a:xfrm rot="3191334">
            <a:off x="2252131" y="4358867"/>
            <a:ext cx="204590" cy="124145"/>
          </a:xfrm>
          <a:prstGeom prst="triangl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rot="8591334" flipV="1">
            <a:off x="1730779" y="4639040"/>
            <a:ext cx="625797" cy="171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Isosceles Triangle 61"/>
          <p:cNvSpPr/>
          <p:nvPr/>
        </p:nvSpPr>
        <p:spPr>
          <a:xfrm rot="21036843">
            <a:off x="3548258" y="4349131"/>
            <a:ext cx="211503" cy="128341"/>
          </a:xfrm>
          <a:prstGeom prst="triangl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rot="16200000" flipH="1">
            <a:off x="3543419" y="4611931"/>
            <a:ext cx="345210" cy="8863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44" idx="3"/>
            <a:endCxn id="1048" idx="1"/>
          </p:cNvCxnSpPr>
          <p:nvPr/>
        </p:nvCxnSpPr>
        <p:spPr>
          <a:xfrm>
            <a:off x="3664271" y="1860032"/>
            <a:ext cx="1957547" cy="10274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465849" y="1633591"/>
            <a:ext cx="4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*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236995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Repositories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interface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IEmployeeRepository</a:t>
            </a:r>
            <a:endParaRPr lang="en-US" sz="17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7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7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GetById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7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id);</a:t>
            </a:r>
            <a:endParaRPr lang="en-US" sz="17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Add(</a:t>
            </a:r>
            <a:r>
              <a:rPr lang="en-US" sz="17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7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7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Remove(</a:t>
            </a:r>
            <a:r>
              <a:rPr lang="en-US" sz="17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7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17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7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7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 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GetStaffWorkingInRegion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7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Region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7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region</a:t>
            </a: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7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7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700" dirty="0" smtClean="0">
              <a:ea typeface="Calibri"/>
              <a:cs typeface="Times New Roman"/>
            </a:endParaRPr>
          </a:p>
          <a:p>
            <a:endParaRPr lang="en-US" sz="1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Repositories provide collection semantics and domain queries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815" y="1947509"/>
            <a:ext cx="7056370" cy="261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107691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Domain Services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interface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ITripService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float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GetDrivingDistanceBetween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Location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a, 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Location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b);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900" dirty="0" smtClean="0">
              <a:ea typeface="Calibri"/>
              <a:cs typeface="Times New Roman"/>
            </a:endParaRPr>
          </a:p>
          <a:p>
            <a:endParaRPr lang="en-US" sz="19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227769"/>
            <a:ext cx="886690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200" dirty="0" smtClean="0">
                <a:solidFill>
                  <a:schemeClr val="bg1"/>
                </a:solidFill>
                <a:latin typeface="+mj-lt"/>
              </a:rPr>
              <a:t>Specifications</a:t>
            </a:r>
            <a:endParaRPr lang="en-US" sz="72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506994"/>
            <a:ext cx="8235950" cy="2498756"/>
          </a:xfrm>
        </p:spPr>
        <p:txBody>
          <a:bodyPr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GoldCustomerSpecification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9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ISpecification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Customer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IsSatisfiedBy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Customer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candidate)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	      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candidate.TotalPurchases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&gt; </a:t>
            </a:r>
            <a:r>
              <a:rPr lang="en-US" sz="1900" dirty="0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1000.0m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900" dirty="0" smtClean="0">
                <a:ea typeface="Calibri"/>
                <a:cs typeface="Times New Roman"/>
              </a:rPr>
              <a:t> </a:t>
            </a:r>
            <a:endParaRPr lang="en-US" sz="19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3621" y="5486420"/>
            <a:ext cx="8239361" cy="479425"/>
          </a:xfrm>
        </p:spPr>
        <p:txBody>
          <a:bodyPr/>
          <a:lstStyle/>
          <a:p>
            <a:r>
              <a:rPr lang="en-US" dirty="0" smtClean="0"/>
              <a:t>Specifications encapsulate a single rule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58866" y="3556455"/>
            <a:ext cx="8235950" cy="240977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GoldCustomerSpecification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().</a:t>
            </a:r>
            <a:r>
              <a:rPr lang="en-US" sz="19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IsSatisfiedBy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(employee))</a:t>
            </a:r>
            <a:endParaRPr lang="en-US" sz="19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900" dirty="0" smtClean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// apply special discount</a:t>
            </a:r>
            <a:endParaRPr lang="en-US" sz="19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51169" y="4570559"/>
            <a:ext cx="8239361" cy="4794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227769"/>
            <a:ext cx="886690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200" dirty="0" smtClean="0">
                <a:solidFill>
                  <a:schemeClr val="bg1"/>
                </a:solidFill>
                <a:latin typeface="+mj-lt"/>
              </a:rPr>
              <a:t>to construct objects</a:t>
            </a:r>
            <a:endParaRPr 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54" y="41387"/>
            <a:ext cx="87006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Specifications can be used…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 smtClean="0">
                <a:solidFill>
                  <a:srgbClr val="CC7832"/>
                </a:solidFill>
                <a:latin typeface="Consolas" pitchFamily="49" charset="0"/>
                <a:ea typeface="Calibri"/>
                <a:cs typeface="Times New Roman"/>
              </a:rPr>
              <a:t>var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 spec = </a:t>
            </a:r>
            <a:r>
              <a:rPr lang="en-US" sz="2000" dirty="0" smtClean="0">
                <a:solidFill>
                  <a:srgbClr val="CC7832"/>
                </a:solidFill>
                <a:latin typeface="Consolas" pitchFamily="49" charset="0"/>
                <a:ea typeface="Calibri"/>
                <a:cs typeface="Times New Roman"/>
              </a:rPr>
              <a:t>new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C66D"/>
                </a:solidFill>
                <a:latin typeface="Consolas" pitchFamily="49" charset="0"/>
                <a:ea typeface="Calibri"/>
                <a:cs typeface="Times New Roman"/>
              </a:rPr>
              <a:t>PizzaSpecification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()</a:t>
            </a:r>
            <a:endParaRPr lang="en-US" sz="2000" dirty="0" smtClean="0">
              <a:latin typeface="Consolas" pitchFamily="49" charset="0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              .</a:t>
            </a:r>
            <a:r>
              <a:rPr lang="en-US" sz="2000" dirty="0" err="1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BasedOn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(</a:t>
            </a:r>
            <a:r>
              <a:rPr lang="en-US" sz="2000" dirty="0" smtClean="0">
                <a:solidFill>
                  <a:srgbClr val="CC7832"/>
                </a:solidFill>
                <a:latin typeface="Consolas" pitchFamily="49" charset="0"/>
                <a:ea typeface="Calibri"/>
                <a:cs typeface="Times New Roman"/>
              </a:rPr>
              <a:t>new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C66D"/>
                </a:solidFill>
                <a:latin typeface="Consolas" pitchFamily="49" charset="0"/>
                <a:ea typeface="Calibri"/>
                <a:cs typeface="Times New Roman"/>
              </a:rPr>
              <a:t>MargaritaPizzaSpecification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())</a:t>
            </a:r>
            <a:endParaRPr lang="en-US" sz="2000" dirty="0" smtClean="0">
              <a:latin typeface="Consolas" pitchFamily="49" charset="0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              .</a:t>
            </a:r>
            <a:r>
              <a:rPr lang="en-US" sz="2000" dirty="0" err="1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WithThickCrust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()</a:t>
            </a:r>
            <a:endParaRPr lang="en-US" sz="2000" dirty="0" smtClean="0">
              <a:latin typeface="Consolas" pitchFamily="49" charset="0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              .</a:t>
            </a:r>
            <a:r>
              <a:rPr lang="en-US" sz="2000" dirty="0" err="1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WithSwirl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(</a:t>
            </a:r>
            <a:r>
              <a:rPr lang="en-US" sz="2000" dirty="0" err="1" smtClean="0">
                <a:solidFill>
                  <a:srgbClr val="6897BB"/>
                </a:solidFill>
                <a:latin typeface="Consolas" pitchFamily="49" charset="0"/>
                <a:ea typeface="Calibri"/>
                <a:cs typeface="Times New Roman"/>
              </a:rPr>
              <a:t>Sauces</a:t>
            </a:r>
            <a:r>
              <a:rPr lang="en-US" sz="2000" dirty="0" err="1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.Bbq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)</a:t>
            </a:r>
            <a:endParaRPr lang="en-US" sz="2000" dirty="0" smtClean="0">
              <a:latin typeface="Consolas" pitchFamily="49" charset="0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              .</a:t>
            </a:r>
            <a:r>
              <a:rPr lang="en-US" sz="2000" dirty="0" err="1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WithExtraCheese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();</a:t>
            </a:r>
            <a:endParaRPr lang="en-US" sz="2000" dirty="0" smtClean="0">
              <a:latin typeface="Consolas" pitchFamily="49" charset="0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 </a:t>
            </a:r>
            <a:endParaRPr lang="en-US" sz="2000" dirty="0" smtClean="0">
              <a:latin typeface="Consolas" pitchFamily="49" charset="0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err="1" smtClean="0">
                <a:solidFill>
                  <a:srgbClr val="CC7832"/>
                </a:solidFill>
                <a:latin typeface="Consolas" pitchFamily="49" charset="0"/>
                <a:ea typeface="Calibri"/>
                <a:cs typeface="Times New Roman"/>
              </a:rPr>
              <a:t>var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 pizza = </a:t>
            </a:r>
            <a:r>
              <a:rPr lang="en-US" sz="2000" dirty="0" smtClean="0">
                <a:solidFill>
                  <a:srgbClr val="CC7832"/>
                </a:solidFill>
                <a:latin typeface="Consolas" pitchFamily="49" charset="0"/>
                <a:ea typeface="Calibri"/>
                <a:cs typeface="Times New Roman"/>
              </a:rPr>
              <a:t>new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PizzaFactory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().</a:t>
            </a:r>
            <a:r>
              <a:rPr lang="en-US" sz="2000" dirty="0" err="1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CreatePizzaFrom</a:t>
            </a:r>
            <a:r>
              <a:rPr lang="en-US" sz="2000" dirty="0" smtClean="0">
                <a:solidFill>
                  <a:srgbClr val="FFFFFF"/>
                </a:solidFill>
                <a:latin typeface="Consolas" pitchFamily="49" charset="0"/>
                <a:ea typeface="Calibri"/>
                <a:cs typeface="Times New Roman"/>
              </a:rPr>
              <a:t>(spec);</a:t>
            </a:r>
            <a:endParaRPr lang="en-US" sz="2000" dirty="0">
              <a:latin typeface="Consolas" pitchFamily="49" charset="0"/>
              <a:ea typeface="Calibri"/>
              <a:cs typeface="Times New Roman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Constructing objects according to a specification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4795969"/>
            <a:ext cx="886690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200" dirty="0" smtClean="0">
                <a:solidFill>
                  <a:schemeClr val="bg1"/>
                </a:solidFill>
                <a:latin typeface="+mj-lt"/>
              </a:rPr>
              <a:t>for querying</a:t>
            </a:r>
            <a:endParaRPr 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54" y="41387"/>
            <a:ext cx="87006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Specifications can be used…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506994"/>
            <a:ext cx="8235950" cy="2498756"/>
          </a:xfrm>
        </p:spPr>
        <p:txBody>
          <a:bodyPr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interface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ICustomerRepository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20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20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Customer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GetCustomersSatisfying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20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ISpecification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20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Customer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 spec);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2000" dirty="0">
              <a:ea typeface="Calibri"/>
              <a:cs typeface="Times New Roman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3621" y="5486420"/>
            <a:ext cx="8239361" cy="479425"/>
          </a:xfrm>
        </p:spPr>
        <p:txBody>
          <a:bodyPr/>
          <a:lstStyle/>
          <a:p>
            <a:r>
              <a:rPr lang="en-US" dirty="0" smtClean="0"/>
              <a:t>Querying for objects that match some specification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58866" y="3556455"/>
            <a:ext cx="8235950" cy="240977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goldCustomerSpec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GoldCustomerSpecification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customers = </a:t>
            </a:r>
            <a:r>
              <a:rPr lang="en-US" sz="20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.customerRepository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.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GetCustomersSatisfying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goldCustomerSpec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20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51169" y="4570559"/>
            <a:ext cx="8239361" cy="4794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647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172343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Anticorruption Layer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506993"/>
            <a:ext cx="2427680" cy="56477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3306163" y="514537"/>
            <a:ext cx="2427680" cy="564774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1"/>
          <p:cNvSpPr txBox="1">
            <a:spLocks/>
          </p:cNvSpPr>
          <p:nvPr/>
        </p:nvSpPr>
        <p:spPr>
          <a:xfrm>
            <a:off x="6151951" y="531135"/>
            <a:ext cx="2427680" cy="564774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154840" y="5776111"/>
            <a:ext cx="2426328" cy="3983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1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Other subsystem</a:t>
            </a:r>
            <a:endParaRPr kumimoji="0" lang="en-US" sz="21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458702" y="5756496"/>
            <a:ext cx="2426328" cy="3983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1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Your subsystem</a:t>
            </a:r>
            <a:endParaRPr kumimoji="0" lang="en-US" sz="21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3301492" y="5765549"/>
            <a:ext cx="2426328" cy="3983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1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Anti-corruption layer</a:t>
            </a:r>
            <a:endParaRPr kumimoji="0" lang="en-US" sz="21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4" name="Shape 43"/>
          <p:cNvCxnSpPr>
            <a:stCxn id="40" idx="3"/>
            <a:endCxn id="41" idx="2"/>
          </p:cNvCxnSpPr>
          <p:nvPr/>
        </p:nvCxnSpPr>
        <p:spPr>
          <a:xfrm rot="16200000" flipH="1">
            <a:off x="6533584" y="3657599"/>
            <a:ext cx="666448" cy="842462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hape 44"/>
          <p:cNvCxnSpPr>
            <a:stCxn id="41" idx="4"/>
            <a:endCxn id="42" idx="4"/>
          </p:cNvCxnSpPr>
          <p:nvPr/>
        </p:nvCxnSpPr>
        <p:spPr>
          <a:xfrm rot="5400000" flipH="1">
            <a:off x="6538490" y="3662505"/>
            <a:ext cx="2103419" cy="397597"/>
          </a:xfrm>
          <a:prstGeom prst="bentConnector5">
            <a:avLst>
              <a:gd name="adj1" fmla="val -10868"/>
              <a:gd name="adj2" fmla="val 183492"/>
              <a:gd name="adj3" fmla="val 73816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hape 47"/>
          <p:cNvCxnSpPr>
            <a:stCxn id="41" idx="1"/>
            <a:endCxn id="42" idx="5"/>
          </p:cNvCxnSpPr>
          <p:nvPr/>
        </p:nvCxnSpPr>
        <p:spPr>
          <a:xfrm rot="5400000" flipH="1" flipV="1">
            <a:off x="6982879" y="2987251"/>
            <a:ext cx="1522459" cy="618684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hape 53"/>
          <p:cNvCxnSpPr>
            <a:stCxn id="41" idx="6"/>
            <a:endCxn id="40" idx="4"/>
          </p:cNvCxnSpPr>
          <p:nvPr/>
        </p:nvCxnSpPr>
        <p:spPr>
          <a:xfrm flipH="1" flipV="1">
            <a:off x="6779536" y="3883936"/>
            <a:ext cx="1510420" cy="528118"/>
          </a:xfrm>
          <a:prstGeom prst="bentConnector4">
            <a:avLst>
              <a:gd name="adj1" fmla="val -15135"/>
              <a:gd name="adj2" fmla="val 97429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hape 59"/>
          <p:cNvCxnSpPr>
            <a:stCxn id="127" idx="1"/>
            <a:endCxn id="33" idx="5"/>
          </p:cNvCxnSpPr>
          <p:nvPr/>
        </p:nvCxnSpPr>
        <p:spPr>
          <a:xfrm rot="16200000" flipV="1">
            <a:off x="1621080" y="3422719"/>
            <a:ext cx="385263" cy="52106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hape 65"/>
          <p:cNvCxnSpPr>
            <a:stCxn id="31" idx="5"/>
            <a:endCxn id="33" idx="0"/>
          </p:cNvCxnSpPr>
          <p:nvPr/>
        </p:nvCxnSpPr>
        <p:spPr>
          <a:xfrm rot="16200000" flipH="1">
            <a:off x="855136" y="2413086"/>
            <a:ext cx="624729" cy="23467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9" name="Shape 65"/>
          <p:cNvCxnSpPr>
            <a:stCxn id="37" idx="3"/>
            <a:endCxn id="31" idx="6"/>
          </p:cNvCxnSpPr>
          <p:nvPr/>
        </p:nvCxnSpPr>
        <p:spPr>
          <a:xfrm rot="5400000">
            <a:off x="1236552" y="1696099"/>
            <a:ext cx="258696" cy="522755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hape 65"/>
          <p:cNvCxnSpPr>
            <a:stCxn id="32" idx="4"/>
            <a:endCxn id="127" idx="0"/>
          </p:cNvCxnSpPr>
          <p:nvPr/>
        </p:nvCxnSpPr>
        <p:spPr>
          <a:xfrm rot="16200000" flipH="1">
            <a:off x="2112475" y="3534623"/>
            <a:ext cx="380246" cy="79974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hape 65"/>
          <p:cNvCxnSpPr>
            <a:stCxn id="33" idx="4"/>
            <a:endCxn id="35" idx="0"/>
          </p:cNvCxnSpPr>
          <p:nvPr/>
        </p:nvCxnSpPr>
        <p:spPr>
          <a:xfrm rot="5400000">
            <a:off x="614127" y="4053689"/>
            <a:ext cx="1122631" cy="21879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5" name="Shape 84"/>
          <p:cNvCxnSpPr>
            <a:stCxn id="40" idx="0"/>
            <a:endCxn id="41" idx="0"/>
          </p:cNvCxnSpPr>
          <p:nvPr/>
        </p:nvCxnSpPr>
        <p:spPr>
          <a:xfrm rot="16200000" flipH="1">
            <a:off x="6798398" y="2920495"/>
            <a:ext cx="971737" cy="1009462"/>
          </a:xfrm>
          <a:prstGeom prst="bentConnector3">
            <a:avLst>
              <a:gd name="adj1" fmla="val -2352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0" name="Shape 47"/>
          <p:cNvCxnSpPr>
            <a:stCxn id="41" idx="7"/>
            <a:endCxn id="42" idx="6"/>
          </p:cNvCxnSpPr>
          <p:nvPr/>
        </p:nvCxnSpPr>
        <p:spPr>
          <a:xfrm rot="5400000" flipH="1" flipV="1">
            <a:off x="7143200" y="2873343"/>
            <a:ext cx="2184508" cy="184451"/>
          </a:xfrm>
          <a:prstGeom prst="bentConnector4">
            <a:avLst>
              <a:gd name="adj1" fmla="val 25212"/>
              <a:gd name="adj2" fmla="val 22393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4" name="Shape 47"/>
          <p:cNvCxnSpPr>
            <a:stCxn id="42" idx="3"/>
            <a:endCxn id="42" idx="4"/>
          </p:cNvCxnSpPr>
          <p:nvPr/>
        </p:nvCxnSpPr>
        <p:spPr>
          <a:xfrm rot="16200000" flipH="1">
            <a:off x="6923261" y="2341453"/>
            <a:ext cx="274230" cy="662050"/>
          </a:xfrm>
          <a:prstGeom prst="bentConnector3">
            <a:avLst>
              <a:gd name="adj1" fmla="val 183361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Shape 65"/>
          <p:cNvCxnSpPr>
            <a:stCxn id="32" idx="6"/>
            <a:endCxn id="105" idx="2"/>
          </p:cNvCxnSpPr>
          <p:nvPr/>
        </p:nvCxnSpPr>
        <p:spPr>
          <a:xfrm>
            <a:off x="2489702" y="3157396"/>
            <a:ext cx="1394235" cy="457199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3" name="Shape 65"/>
          <p:cNvCxnSpPr>
            <a:stCxn id="37" idx="6"/>
            <a:endCxn id="104" idx="2"/>
          </p:cNvCxnSpPr>
          <p:nvPr/>
        </p:nvCxnSpPr>
        <p:spPr>
          <a:xfrm>
            <a:off x="1991762" y="1677154"/>
            <a:ext cx="1617552" cy="6792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2" name="Shape 65"/>
          <p:cNvCxnSpPr>
            <a:stCxn id="105" idx="7"/>
            <a:endCxn id="183" idx="3"/>
          </p:cNvCxnSpPr>
          <p:nvPr/>
        </p:nvCxnSpPr>
        <p:spPr>
          <a:xfrm rot="5400000" flipH="1" flipV="1">
            <a:off x="4219218" y="2948586"/>
            <a:ext cx="468793" cy="667974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5" name="Shape 65"/>
          <p:cNvCxnSpPr>
            <a:stCxn id="104" idx="4"/>
            <a:endCxn id="160" idx="0"/>
          </p:cNvCxnSpPr>
          <p:nvPr/>
        </p:nvCxnSpPr>
        <p:spPr>
          <a:xfrm rot="16200000" flipH="1">
            <a:off x="3515763" y="2024959"/>
            <a:ext cx="588473" cy="15390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7" name="Shape 65"/>
          <p:cNvCxnSpPr>
            <a:stCxn id="183" idx="5"/>
            <a:endCxn id="40" idx="2"/>
          </p:cNvCxnSpPr>
          <p:nvPr/>
        </p:nvCxnSpPr>
        <p:spPr>
          <a:xfrm rot="16200000" flipH="1">
            <a:off x="5645765" y="2750164"/>
            <a:ext cx="363471" cy="959494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1" name="Shape 65"/>
          <p:cNvCxnSpPr>
            <a:stCxn id="183" idx="7"/>
            <a:endCxn id="42" idx="2"/>
          </p:cNvCxnSpPr>
          <p:nvPr/>
        </p:nvCxnSpPr>
        <p:spPr>
          <a:xfrm rot="5400000" flipH="1" flipV="1">
            <a:off x="5594083" y="1626984"/>
            <a:ext cx="614708" cy="1107368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3" name="Shape 65"/>
          <p:cNvCxnSpPr>
            <a:stCxn id="37" idx="5"/>
            <a:endCxn id="222" idx="0"/>
          </p:cNvCxnSpPr>
          <p:nvPr/>
        </p:nvCxnSpPr>
        <p:spPr>
          <a:xfrm rot="16200000" flipH="1">
            <a:off x="1751551" y="2005802"/>
            <a:ext cx="525773" cy="17042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9" name="Shape 65"/>
          <p:cNvCxnSpPr>
            <a:stCxn id="160" idx="6"/>
            <a:endCxn id="183" idx="2"/>
          </p:cNvCxnSpPr>
          <p:nvPr/>
        </p:nvCxnSpPr>
        <p:spPr>
          <a:xfrm>
            <a:off x="4071039" y="2580236"/>
            <a:ext cx="600550" cy="18786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3330" y="1901228"/>
            <a:ext cx="371192" cy="37119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035519" y="2930304"/>
            <a:ext cx="454183" cy="4541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05347" y="2842789"/>
            <a:ext cx="758981" cy="75898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38954" y="4724401"/>
            <a:ext cx="454181" cy="45418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64741" y="1463643"/>
            <a:ext cx="427021" cy="42702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609314" y="1560214"/>
            <a:ext cx="247463" cy="24746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883937" y="3476531"/>
            <a:ext cx="276128" cy="27612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88039" y="3911095"/>
            <a:ext cx="1001917" cy="100191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307247" y="2939358"/>
            <a:ext cx="944578" cy="94457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455121" y="937034"/>
            <a:ext cx="1872559" cy="187255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963094" y="3764733"/>
            <a:ext cx="758981" cy="75898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4671589" y="2372011"/>
            <a:ext cx="792176" cy="79217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2000815" y="2353901"/>
            <a:ext cx="197668" cy="19766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702867" y="2396150"/>
            <a:ext cx="368172" cy="3681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2" name="Shape 65"/>
          <p:cNvCxnSpPr>
            <a:stCxn id="281" idx="0"/>
            <a:endCxn id="127" idx="4"/>
          </p:cNvCxnSpPr>
          <p:nvPr/>
        </p:nvCxnSpPr>
        <p:spPr>
          <a:xfrm rot="5400000" flipH="1" flipV="1">
            <a:off x="2062681" y="4595386"/>
            <a:ext cx="351576" cy="20823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1530036" y="4258146"/>
            <a:ext cx="322905" cy="32290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6" name="Shape 65"/>
          <p:cNvCxnSpPr>
            <a:stCxn id="285" idx="4"/>
            <a:endCxn id="281" idx="2"/>
          </p:cNvCxnSpPr>
          <p:nvPr/>
        </p:nvCxnSpPr>
        <p:spPr>
          <a:xfrm rot="16200000" flipH="1">
            <a:off x="1538710" y="4733830"/>
            <a:ext cx="521331" cy="215772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1907261" y="4875290"/>
            <a:ext cx="454183" cy="4541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Agenda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Why</a:t>
            </a:r>
          </a:p>
          <a:p>
            <a:r>
              <a:rPr lang="en-US" sz="3200" dirty="0" smtClean="0"/>
              <a:t>Building blocks</a:t>
            </a:r>
          </a:p>
          <a:p>
            <a:pPr lvl="1"/>
            <a:r>
              <a:rPr lang="en-US" sz="2400" dirty="0" smtClean="0"/>
              <a:t>Repositories, entities, specifications etc</a:t>
            </a:r>
          </a:p>
          <a:p>
            <a:r>
              <a:rPr lang="en-US" sz="3200" dirty="0" smtClean="0"/>
              <a:t>Putting it to practice</a:t>
            </a:r>
          </a:p>
          <a:p>
            <a:pPr lvl="1"/>
            <a:r>
              <a:rPr lang="en-US" sz="2400" dirty="0" smtClean="0"/>
              <a:t>Dependency injection</a:t>
            </a:r>
          </a:p>
          <a:p>
            <a:pPr lvl="1"/>
            <a:r>
              <a:rPr lang="en-US" sz="2400" dirty="0" smtClean="0"/>
              <a:t>Persistence</a:t>
            </a:r>
          </a:p>
          <a:p>
            <a:pPr lvl="1"/>
            <a:r>
              <a:rPr lang="en-US" sz="2400" dirty="0" smtClean="0"/>
              <a:t>Validation</a:t>
            </a:r>
          </a:p>
          <a:p>
            <a:pPr lvl="1"/>
            <a:r>
              <a:rPr lang="en-US" sz="2400" dirty="0" smtClean="0"/>
              <a:t>Architecture</a:t>
            </a:r>
          </a:p>
          <a:p>
            <a:r>
              <a:rPr lang="en-US" sz="3200" dirty="0" smtClean="0"/>
              <a:t>Challenges</a:t>
            </a:r>
          </a:p>
          <a:p>
            <a:r>
              <a:rPr lang="en-US" sz="3200" dirty="0" smtClean="0"/>
              <a:t>When not to use DDD</a:t>
            </a:r>
          </a:p>
          <a:p>
            <a:r>
              <a:rPr lang="en-US" sz="3200" dirty="0" smtClean="0"/>
              <a:t>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Any 3rd party system that I have to integrate with was written by a drunken monkey typing with his feet.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4508500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Oren </a:t>
            </a:r>
            <a:r>
              <a:rPr lang="en-US" sz="2800" i="1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Eini</a:t>
            </a:r>
            <a:r>
              <a:rPr lang="en-US" sz="2800" i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aka </a:t>
            </a:r>
            <a:r>
              <a:rPr lang="en-US" sz="2800" i="1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Ayende</a:t>
            </a:r>
            <a:endParaRPr lang="en-US" sz="2800" i="1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070747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Bounded Context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506994"/>
            <a:ext cx="8235950" cy="1893306"/>
          </a:xfrm>
        </p:spPr>
        <p:txBody>
          <a:bodyPr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Lead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Opportunity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 Opportunities {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Contact {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19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900" dirty="0">
              <a:ea typeface="Calibri"/>
              <a:cs typeface="Times New Roman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58866" y="4724400"/>
            <a:ext cx="8235950" cy="14732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txBody>
          <a:bodyPr vert="horz" lIns="91440" tIns="45720" rIns="91440" bIns="45720" rtlCol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Customer</a:t>
            </a:r>
            <a:endParaRPr lang="en-US" sz="19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9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Ticket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 Tickets {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19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9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460375" y="2513594"/>
            <a:ext cx="8235950" cy="208380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txBody>
          <a:bodyPr vert="horz" lIns="91440" tIns="45720" rIns="91440" bIns="45720" rtlCol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Client</a:t>
            </a:r>
            <a:endParaRPr lang="en-US" sz="19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9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Invoice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 </a:t>
            </a:r>
            <a:r>
              <a:rPr lang="en-US" sz="19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GetOutstandingInvoices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19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Address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BillingAddress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19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9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9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Order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 </a:t>
            </a:r>
            <a:r>
              <a:rPr lang="en-US" sz="19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PurchaseHistory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19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19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9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900" dirty="0">
              <a:latin typeface="Calibri"/>
              <a:ea typeface="Calibri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51712" y="5422547"/>
            <a:ext cx="8207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Dependency Injection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451322" y="2704289"/>
            <a:ext cx="8235950" cy="349731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txBody>
          <a:bodyPr vert="horz" lIns="91440" tIns="45720" rIns="91440" bIns="45720" rtlCol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EmailNotificationService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INotificationService</a:t>
            </a:r>
            <a:endParaRPr lang="en-US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    void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Notify(</a:t>
            </a:r>
            <a:r>
              <a:rPr lang="en-US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message)</a:t>
            </a:r>
            <a:endParaRPr lang="en-US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message = </a:t>
            </a:r>
            <a:r>
              <a:rPr lang="en-US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MailMessage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employee.Email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, message);</a:t>
            </a:r>
            <a:endParaRPr lang="en-US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.smtpClient.Send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(message);</a:t>
            </a:r>
            <a:endParaRPr lang="en-US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506995"/>
            <a:ext cx="8235950" cy="1895737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8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interface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8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INotificationService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8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Notify(</a:t>
            </a:r>
            <a:r>
              <a:rPr lang="en-US" sz="18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8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message);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800" dirty="0">
              <a:ea typeface="Calibri"/>
              <a:cs typeface="Times New Roman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674" y="5721693"/>
            <a:ext cx="8239361" cy="479425"/>
          </a:xfrm>
        </p:spPr>
        <p:txBody>
          <a:bodyPr/>
          <a:lstStyle/>
          <a:p>
            <a:r>
              <a:rPr lang="en-US" dirty="0" smtClean="0"/>
              <a:t>Far away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a concrete class satisfies 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58770" y="1918449"/>
            <a:ext cx="8239361" cy="4794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</a:t>
            </a:r>
            <a:r>
              <a:rPr kumimoji="0" lang="en-US" sz="2400" b="0" i="1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interface defines the model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8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8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LeaveService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8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8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readonly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8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INotificationService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notifications;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8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LeaveService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8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INotificationService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notifications)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8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.notifications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= notifications;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8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8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TakeLeave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8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8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start,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              </a:t>
            </a:r>
            <a:r>
              <a:rPr lang="en-US" sz="18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end)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800" dirty="0" smtClean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// do stuff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8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.notifications.Notify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(employee, </a:t>
            </a:r>
            <a:r>
              <a:rPr lang="en-US" sz="1800" dirty="0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"Leave approved."</a:t>
            </a: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8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800" dirty="0" smtClean="0">
              <a:ea typeface="Calibri"/>
              <a:cs typeface="Times New Roman"/>
            </a:endParaRPr>
          </a:p>
          <a:p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Dependencies are injected at runtime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4756723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Persistence Ignorance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eorgia" pitchFamily="18" charset="0"/>
              </a:rPr>
              <a:t>…ordinary  classes where you focus on the business problem at hand without adding stuff for infrastructure-related reasons… nothing else should be in the Domain Model.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Customer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Id {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set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FirstName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set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LastName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{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set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22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Address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 Addresses {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22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Order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 Orders {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 }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22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Order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2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CreateOrder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22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ShoppingCart</a:t>
            </a: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cart)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...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22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2200" dirty="0">
              <a:ea typeface="Calibri"/>
              <a:cs typeface="Times New Roman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Plain Old CLR Object (POCO)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[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global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System.Data.Objects.DataClasses.</a:t>
            </a:r>
            <a:r>
              <a:rPr lang="en-US" sz="1100" b="1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EdmEntityTypeAttribute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NamespaceName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1100" b="1" dirty="0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100" b="1" dirty="0" err="1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AdventureWorksLTModel</a:t>
            </a:r>
            <a:r>
              <a:rPr lang="en-US" sz="1100" b="1" dirty="0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, Name=</a:t>
            </a:r>
            <a:r>
              <a:rPr lang="en-US" sz="1100" b="1" dirty="0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"Customer"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)]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[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global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System.Runtime.Serialization.</a:t>
            </a:r>
            <a:r>
              <a:rPr lang="en-US" sz="1100" b="1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DataContractAttribute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IsReference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true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)]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[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global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System.</a:t>
            </a:r>
            <a:r>
              <a:rPr lang="en-US" sz="1100" b="1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Serializable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()]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partial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Customer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global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System.Data.Objects.DataClasses.</a:t>
            </a:r>
            <a:r>
              <a:rPr lang="en-US" sz="1100" b="1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EntityObject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[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global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System.Data.Objects.DataClasses.</a:t>
            </a:r>
            <a:r>
              <a:rPr lang="en-US" sz="1100" b="1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EdmScalarPropertyAttribute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EntityKeyProperty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true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IsNullable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false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)]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[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global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System.Runtime.Serialization.</a:t>
            </a:r>
            <a:r>
              <a:rPr lang="en-US" sz="1100" b="1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DataMemberAttribute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()]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CustomerID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{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get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{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   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._CustomerID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}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set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{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    </a:t>
            </a:r>
            <a:r>
              <a:rPr lang="en-US" sz="1100" b="1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.OnCustomerIDChanging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    </a:t>
            </a:r>
            <a:r>
              <a:rPr lang="en-US" sz="1100" b="1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.ReportPropertyChanging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100" b="1" dirty="0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100" b="1" dirty="0" err="1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CustomerID</a:t>
            </a:r>
            <a:r>
              <a:rPr lang="en-US" sz="1100" b="1" dirty="0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    </a:t>
            </a:r>
            <a:r>
              <a:rPr lang="en-US" sz="1100" b="1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._CustomerID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global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System.Data.Objects.DataClasses.</a:t>
            </a:r>
            <a:r>
              <a:rPr lang="en-US" sz="1100" b="1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StructuralObject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.SetValidValue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    </a:t>
            </a:r>
            <a:r>
              <a:rPr lang="en-US" sz="1100" b="1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.ReportPropertyChanged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100" b="1" dirty="0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100" b="1" dirty="0" err="1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CustomerID</a:t>
            </a:r>
            <a:r>
              <a:rPr lang="en-US" sz="1100" b="1" dirty="0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    </a:t>
            </a:r>
            <a:r>
              <a:rPr lang="en-US" sz="1100" b="1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.OnCustomerIDChanged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}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}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private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_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CustomerID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partial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OnCustomerIDChanging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100" b="1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value);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partial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100" b="1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OnCustomerIDChanged</a:t>
            </a: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11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1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This is not a POCO.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5384447"/>
            <a:ext cx="89592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Software is complicated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391723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Architecture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63797" y="1692021"/>
            <a:ext cx="6079426" cy="86849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200" b="1" dirty="0" smtClean="0">
                <a:solidFill>
                  <a:schemeClr val="accent1">
                    <a:lumMod val="50000"/>
                  </a:schemeClr>
                </a:solidFill>
              </a:rPr>
              <a:t>Presentation</a:t>
            </a:r>
            <a:endParaRPr lang="en-NZ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63797" y="2994755"/>
            <a:ext cx="6079426" cy="86849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200" b="1" dirty="0" smtClean="0">
                <a:solidFill>
                  <a:schemeClr val="accent1">
                    <a:lumMod val="50000"/>
                  </a:schemeClr>
                </a:solidFill>
              </a:rPr>
              <a:t>Business Logic (BLL)</a:t>
            </a:r>
            <a:endParaRPr lang="en-NZ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0373" y="4297490"/>
            <a:ext cx="6166275" cy="86849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200" b="1" dirty="0" smtClean="0">
                <a:solidFill>
                  <a:schemeClr val="accent1">
                    <a:lumMod val="50000"/>
                  </a:schemeClr>
                </a:solidFill>
              </a:rPr>
              <a:t>Data Access (DAL)</a:t>
            </a:r>
            <a:endParaRPr lang="en-NZ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rot="16200000">
            <a:off x="6352403" y="2994755"/>
            <a:ext cx="3473958" cy="86848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3200" b="1" dirty="0" smtClean="0">
                <a:solidFill>
                  <a:schemeClr val="accent1">
                    <a:lumMod val="50000"/>
                  </a:schemeClr>
                </a:solidFill>
              </a:rPr>
              <a:t>Infrastructure</a:t>
            </a:r>
            <a:endParaRPr lang="en-NZ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508101" y="2473662"/>
            <a:ext cx="390820" cy="69479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 b="1"/>
          </a:p>
        </p:txBody>
      </p:sp>
      <p:sp>
        <p:nvSpPr>
          <p:cNvPr id="9" name="Down Arrow 8"/>
          <p:cNvSpPr/>
          <p:nvPr/>
        </p:nvSpPr>
        <p:spPr>
          <a:xfrm>
            <a:off x="3508101" y="3776396"/>
            <a:ext cx="390820" cy="69479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 b="1"/>
          </a:p>
        </p:txBody>
      </p:sp>
      <p:sp>
        <p:nvSpPr>
          <p:cNvPr id="10" name="Right Arrow 9"/>
          <p:cNvSpPr/>
          <p:nvPr/>
        </p:nvSpPr>
        <p:spPr>
          <a:xfrm>
            <a:off x="6699799" y="3342151"/>
            <a:ext cx="1129036" cy="34739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 b="1"/>
          </a:p>
        </p:txBody>
      </p:sp>
      <p:sp>
        <p:nvSpPr>
          <p:cNvPr id="11" name="Right Arrow 10"/>
          <p:cNvSpPr/>
          <p:nvPr/>
        </p:nvSpPr>
        <p:spPr>
          <a:xfrm>
            <a:off x="6699799" y="1952568"/>
            <a:ext cx="1129036" cy="34739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 b="1"/>
          </a:p>
        </p:txBody>
      </p:sp>
      <p:sp>
        <p:nvSpPr>
          <p:cNvPr id="12" name="Right Arrow 11"/>
          <p:cNvSpPr/>
          <p:nvPr/>
        </p:nvSpPr>
        <p:spPr>
          <a:xfrm>
            <a:off x="6699799" y="4558036"/>
            <a:ext cx="1129036" cy="34739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urved Connector 50"/>
          <p:cNvCxnSpPr>
            <a:endCxn id="24" idx="2"/>
          </p:cNvCxnSpPr>
          <p:nvPr/>
        </p:nvCxnSpPr>
        <p:spPr>
          <a:xfrm rot="5400000" flipH="1" flipV="1">
            <a:off x="5329260" y="1989153"/>
            <a:ext cx="749503" cy="257550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endCxn id="12" idx="2"/>
          </p:cNvCxnSpPr>
          <p:nvPr/>
        </p:nvCxnSpPr>
        <p:spPr>
          <a:xfrm flipV="1">
            <a:off x="2874872" y="3847977"/>
            <a:ext cx="4139977" cy="2631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endCxn id="11" idx="1"/>
          </p:cNvCxnSpPr>
          <p:nvPr/>
        </p:nvCxnSpPr>
        <p:spPr>
          <a:xfrm>
            <a:off x="1711764" y="4294012"/>
            <a:ext cx="5303593" cy="64978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hape 56"/>
          <p:cNvCxnSpPr>
            <a:endCxn id="16" idx="2"/>
          </p:cNvCxnSpPr>
          <p:nvPr/>
        </p:nvCxnSpPr>
        <p:spPr>
          <a:xfrm rot="16200000" flipH="1">
            <a:off x="5147509" y="4661794"/>
            <a:ext cx="632361" cy="225567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Architecture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17956" y="1448407"/>
            <a:ext cx="4611619" cy="4611619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r>
              <a:rPr lang="en-NZ" sz="16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</a:rPr>
              <a:t>User Interface</a:t>
            </a:r>
          </a:p>
          <a:p>
            <a:pPr algn="ctr"/>
            <a:endParaRPr lang="en-NZ" sz="16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r>
              <a:rPr lang="en-NZ" sz="16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</a:rPr>
              <a:t>G</a:t>
            </a: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10800000" flipV="1">
            <a:off x="4942400" y="2827167"/>
            <a:ext cx="389192" cy="1567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48536" y="2755034"/>
            <a:ext cx="384302" cy="23057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4" idx="4"/>
            <a:endCxn id="18" idx="4"/>
          </p:cNvCxnSpPr>
          <p:nvPr/>
        </p:nvCxnSpPr>
        <p:spPr>
          <a:xfrm rot="5400000" flipH="1">
            <a:off x="3012399" y="5848659"/>
            <a:ext cx="422733" cy="17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8900000">
            <a:off x="3629474" y="5028262"/>
            <a:ext cx="207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</a:rPr>
              <a:t>Infrastructure</a:t>
            </a:r>
            <a:endParaRPr lang="en-NZ" sz="16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700000">
            <a:off x="708783" y="5028262"/>
            <a:ext cx="207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</a:rPr>
              <a:t>Tests</a:t>
            </a:r>
            <a:endParaRPr lang="en-NZ" sz="16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7015357" y="4482634"/>
            <a:ext cx="822857" cy="92232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File</a:t>
            </a:r>
          </a:p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system</a:t>
            </a:r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7010876" y="3463675"/>
            <a:ext cx="1281004" cy="768603"/>
          </a:xfrm>
          <a:prstGeom prst="clou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Services</a:t>
            </a:r>
            <a:endParaRPr lang="en-NZ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16" name="Cube 15"/>
          <p:cNvSpPr/>
          <p:nvPr/>
        </p:nvSpPr>
        <p:spPr>
          <a:xfrm>
            <a:off x="6591525" y="5742418"/>
            <a:ext cx="1311641" cy="581429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etc</a:t>
            </a:r>
            <a:endParaRPr lang="en-NZ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40689" y="1871140"/>
            <a:ext cx="3766155" cy="37661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Application Services</a:t>
            </a:r>
            <a:br>
              <a:rPr lang="en-NZ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</a:br>
            <a:endParaRPr lang="en-NZ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r>
              <a:rPr lang="en-NZ" sz="1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</a:t>
            </a: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878710" y="2409161"/>
            <a:ext cx="2690110" cy="269011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Domain Services</a:t>
            </a: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93592" y="3024043"/>
            <a:ext cx="1460346" cy="146034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Domain Model</a:t>
            </a:r>
            <a:endParaRPr lang="en-NZ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4" name="Flowchart: Magnetic Disk 23"/>
          <p:cNvSpPr/>
          <p:nvPr/>
        </p:nvSpPr>
        <p:spPr>
          <a:xfrm>
            <a:off x="6991765" y="2497731"/>
            <a:ext cx="1348081" cy="808847"/>
          </a:xfrm>
          <a:prstGeom prst="flowChartMagneticDisk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Database</a:t>
            </a:r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urved Connector 50"/>
          <p:cNvCxnSpPr>
            <a:endCxn id="24" idx="2"/>
          </p:cNvCxnSpPr>
          <p:nvPr/>
        </p:nvCxnSpPr>
        <p:spPr>
          <a:xfrm rot="5400000" flipH="1" flipV="1">
            <a:off x="5329260" y="1989153"/>
            <a:ext cx="749503" cy="257550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endCxn id="12" idx="2"/>
          </p:cNvCxnSpPr>
          <p:nvPr/>
        </p:nvCxnSpPr>
        <p:spPr>
          <a:xfrm flipV="1">
            <a:off x="2874872" y="3847977"/>
            <a:ext cx="4139977" cy="2631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endCxn id="11" idx="1"/>
          </p:cNvCxnSpPr>
          <p:nvPr/>
        </p:nvCxnSpPr>
        <p:spPr>
          <a:xfrm>
            <a:off x="1711764" y="4294012"/>
            <a:ext cx="5303593" cy="64978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hape 56"/>
          <p:cNvCxnSpPr>
            <a:endCxn id="16" idx="2"/>
          </p:cNvCxnSpPr>
          <p:nvPr/>
        </p:nvCxnSpPr>
        <p:spPr>
          <a:xfrm rot="16200000" flipH="1">
            <a:off x="5147509" y="4661794"/>
            <a:ext cx="632361" cy="225567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Architecture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17956" y="1448407"/>
            <a:ext cx="4611619" cy="4611619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User Interface</a:t>
            </a:r>
          </a:p>
          <a:p>
            <a:pPr algn="ctr"/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G</a:t>
            </a: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10800000" flipV="1">
            <a:off x="4942400" y="2827167"/>
            <a:ext cx="389192" cy="1567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48536" y="2755034"/>
            <a:ext cx="384302" cy="2305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4" idx="4"/>
            <a:endCxn id="18" idx="4"/>
          </p:cNvCxnSpPr>
          <p:nvPr/>
        </p:nvCxnSpPr>
        <p:spPr>
          <a:xfrm rot="5400000" flipH="1">
            <a:off x="3012399" y="5848659"/>
            <a:ext cx="422733" cy="170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8900000">
            <a:off x="3629474" y="5028262"/>
            <a:ext cx="207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Infrastructure</a:t>
            </a:r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700000">
            <a:off x="708783" y="5028262"/>
            <a:ext cx="207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Tests</a:t>
            </a:r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7015357" y="4482634"/>
            <a:ext cx="822857" cy="922325"/>
          </a:xfrm>
          <a:prstGeom prst="foldedCorne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File</a:t>
            </a:r>
          </a:p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system</a:t>
            </a:r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7010876" y="3463675"/>
            <a:ext cx="1281004" cy="768603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Services</a:t>
            </a:r>
            <a:endParaRPr lang="en-NZ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16" name="Cube 15"/>
          <p:cNvSpPr/>
          <p:nvPr/>
        </p:nvSpPr>
        <p:spPr>
          <a:xfrm>
            <a:off x="6591525" y="5742418"/>
            <a:ext cx="1311641" cy="581429"/>
          </a:xfrm>
          <a:prstGeom prst="cub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etc</a:t>
            </a:r>
            <a:endParaRPr lang="en-NZ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40689" y="1871140"/>
            <a:ext cx="3766155" cy="376615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Application Services</a:t>
            </a:r>
            <a:br>
              <a:rPr lang="en-NZ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</a:br>
            <a:endParaRPr lang="en-NZ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r>
              <a:rPr lang="en-NZ" sz="1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</a:t>
            </a: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878710" y="2409161"/>
            <a:ext cx="2690110" cy="269011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Domain Services</a:t>
            </a: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93592" y="3024043"/>
            <a:ext cx="1460346" cy="146034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Domain Model</a:t>
            </a:r>
            <a:endParaRPr lang="en-NZ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4" name="Flowchart: Magnetic Disk 23"/>
          <p:cNvSpPr/>
          <p:nvPr/>
        </p:nvSpPr>
        <p:spPr>
          <a:xfrm>
            <a:off x="6991765" y="2497731"/>
            <a:ext cx="1348081" cy="808847"/>
          </a:xfrm>
          <a:prstGeom prst="flowChartMagneticDisk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Database</a:t>
            </a:r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711748" y="4566744"/>
            <a:ext cx="1928826" cy="571504"/>
          </a:xfrm>
          <a:prstGeom prst="wedgeRectCallout">
            <a:avLst>
              <a:gd name="adj1" fmla="val 64310"/>
              <a:gd name="adj2" fmla="val -137905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Employee,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IEmployeeRepository</a:t>
            </a:r>
            <a:endParaRPr lang="en-NZ" sz="1200" b="1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1415051" y="6122494"/>
            <a:ext cx="2542476" cy="571504"/>
          </a:xfrm>
          <a:prstGeom prst="wedgeRectCallout">
            <a:avLst>
              <a:gd name="adj1" fmla="val 51950"/>
              <a:gd name="adj2" fmla="val -12127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NHibernateEmployeeRepository</a:t>
            </a:r>
            <a:endParaRPr lang="en-NZ" sz="1200" b="1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5103073" y="1212249"/>
            <a:ext cx="1928826" cy="571504"/>
          </a:xfrm>
          <a:prstGeom prst="wedgeRectCallout">
            <a:avLst>
              <a:gd name="adj1" fmla="val -66075"/>
              <a:gd name="adj2" fmla="val 175387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EmployeeController</a:t>
            </a:r>
            <a:endParaRPr lang="en-NZ" sz="1200" b="1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131674" y="2065282"/>
            <a:ext cx="1928826" cy="571504"/>
          </a:xfrm>
          <a:prstGeom prst="wedgeRectCallout">
            <a:avLst>
              <a:gd name="adj1" fmla="val 42567"/>
              <a:gd name="adj2" fmla="val 8372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IEmailSender</a:t>
            </a:r>
            <a:endParaRPr lang="en-NZ" sz="1200" b="1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5106042" y="5087164"/>
            <a:ext cx="1928826" cy="571504"/>
          </a:xfrm>
          <a:prstGeom prst="wedgeRectCallout">
            <a:avLst>
              <a:gd name="adj1" fmla="val -48790"/>
              <a:gd name="adj2" fmla="val -14961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bg2">
                    <a:lumMod val="25000"/>
                  </a:schemeClr>
                </a:solidFill>
              </a:rPr>
              <a:t>Smtp</a:t>
            </a:r>
            <a:r>
              <a:rPr lang="en-NZ" sz="1200" b="1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EmailSender</a:t>
            </a:r>
            <a:endParaRPr lang="en-NZ" sz="1200" b="1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353623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Validation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25825" y="1577537"/>
            <a:ext cx="6708521" cy="435508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>
                <a:solidFill>
                  <a:schemeClr val="bg1">
                    <a:lumMod val="85000"/>
                  </a:schemeClr>
                </a:solidFill>
              </a:rPr>
              <a:t>Is the first name filled in?</a:t>
            </a:r>
          </a:p>
          <a:p>
            <a:pPr>
              <a:buNone/>
            </a:pPr>
            <a:r>
              <a:rPr lang="en-US" sz="2600" dirty="0" smtClean="0">
                <a:solidFill>
                  <a:schemeClr val="bg1">
                    <a:lumMod val="85000"/>
                  </a:schemeClr>
                </a:solidFill>
              </a:rPr>
              <a:t>Is the e-mail address format valid?</a:t>
            </a:r>
          </a:p>
          <a:p>
            <a:pPr>
              <a:buNone/>
            </a:pPr>
            <a:r>
              <a:rPr lang="en-US" sz="2600" dirty="0" smtClean="0">
                <a:solidFill>
                  <a:schemeClr val="bg1">
                    <a:lumMod val="85000"/>
                  </a:schemeClr>
                </a:solidFill>
              </a:rPr>
              <a:t>Is the first name less than 255 characters long?</a:t>
            </a:r>
          </a:p>
          <a:p>
            <a:pPr>
              <a:buNone/>
            </a:pPr>
            <a:r>
              <a:rPr lang="en-US" sz="2600" dirty="0" smtClean="0">
                <a:solidFill>
                  <a:schemeClr val="bg1">
                    <a:lumMod val="85000"/>
                  </a:schemeClr>
                </a:solidFill>
              </a:rPr>
              <a:t>Is the chosen username available?</a:t>
            </a:r>
          </a:p>
          <a:p>
            <a:pPr>
              <a:buNone/>
            </a:pPr>
            <a:r>
              <a:rPr lang="en-US" sz="2600" dirty="0" smtClean="0">
                <a:solidFill>
                  <a:schemeClr val="bg1">
                    <a:lumMod val="85000"/>
                  </a:schemeClr>
                </a:solidFill>
              </a:rPr>
              <a:t>Is the password strong enough?</a:t>
            </a:r>
          </a:p>
          <a:p>
            <a:pPr>
              <a:buNone/>
            </a:pPr>
            <a:r>
              <a:rPr lang="en-US" sz="2600" dirty="0" smtClean="0">
                <a:solidFill>
                  <a:schemeClr val="bg1">
                    <a:lumMod val="85000"/>
                  </a:schemeClr>
                </a:solidFill>
              </a:rPr>
              <a:t>Is the requested book available, or already out on loan?</a:t>
            </a:r>
          </a:p>
          <a:p>
            <a:pPr>
              <a:buNone/>
            </a:pPr>
            <a:r>
              <a:rPr lang="en-US" sz="2600" dirty="0" smtClean="0">
                <a:solidFill>
                  <a:schemeClr val="bg1">
                    <a:lumMod val="85000"/>
                  </a:schemeClr>
                </a:solidFill>
              </a:rPr>
              <a:t>Is the customer eligible for this policy?</a:t>
            </a:r>
          </a:p>
        </p:txBody>
      </p:sp>
      <p:sp>
        <p:nvSpPr>
          <p:cNvPr id="4" name="Up-Down Arrow 3"/>
          <p:cNvSpPr/>
          <p:nvPr/>
        </p:nvSpPr>
        <p:spPr>
          <a:xfrm>
            <a:off x="731520" y="1421104"/>
            <a:ext cx="826031" cy="4628566"/>
          </a:xfrm>
          <a:prstGeom prst="upDownArrow">
            <a:avLst/>
          </a:prstGeom>
          <a:gradFill flip="none" rotWithShape="1">
            <a:gsLst>
              <a:gs pos="0">
                <a:schemeClr val="accent1"/>
              </a:gs>
              <a:gs pos="65000">
                <a:schemeClr val="accent3">
                  <a:shade val="85000"/>
                  <a:satMod val="155000"/>
                </a:schemeClr>
              </a:gs>
              <a:gs pos="100000">
                <a:schemeClr val="accent3">
                  <a:shade val="95000"/>
                  <a:satMod val="155000"/>
                </a:schemeClr>
              </a:gs>
            </a:gsLst>
            <a:lin ang="5400000" scaled="1"/>
            <a:tileRect/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2339" y="1058965"/>
            <a:ext cx="150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Input validation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128" y="6060101"/>
            <a:ext cx="1586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Business domain</a:t>
            </a:r>
            <a:endParaRPr 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PersonRepository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20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IPersonRepository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Save(</a:t>
            </a:r>
            <a:r>
              <a:rPr lang="en-US" sz="20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customer)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(!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customer.IsValid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())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throw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Exception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(...)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2000" dirty="0" smtClean="0">
              <a:ea typeface="Calibri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validation and persistence anti-patterns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015759"/>
            <a:ext cx="886690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Domain Model is always </a:t>
            </a:r>
          </a:p>
          <a:p>
            <a:pPr algn="r"/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 a valid state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54" y="50623"/>
            <a:ext cx="87006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The golden rule for validation: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NewUserFormValidator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: </a:t>
            </a:r>
            <a:r>
              <a:rPr lang="en-US" sz="15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AbstractValidator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5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NewUserForm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5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IUsernameAvailabilityService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usernameAvailabilityService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15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NewUserFormValidator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()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{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RuleFor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(f =&gt; 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f.Email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).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EmailAddress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();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RuleFor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(f =&gt; 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f.Username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).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NotEmpty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().Length(</a:t>
            </a:r>
            <a:r>
              <a:rPr lang="en-US" sz="1500" dirty="0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1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500" dirty="0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32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.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WithMessage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"Username must be between 1 and 32 characters"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RuleFor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(f =&gt; 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f.Url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).Must(s =&gt; </a:t>
            </a:r>
            <a:r>
              <a:rPr lang="en-US" sz="15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Uri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.IsWellFormedUriString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(s))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.Unless(f =&gt; </a:t>
            </a:r>
            <a:r>
              <a:rPr lang="en-US" sz="1500" dirty="0" err="1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.IsNullOrEmpty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f.Url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))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.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WithMessage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"This doesn't look like a valid URL"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RuleFor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(f =&gt; 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f.Username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.Must(s =&gt; </a:t>
            </a:r>
            <a:r>
              <a:rPr lang="en-US" sz="15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.usernameAvailabilityService.IsAvailable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(s))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    .</a:t>
            </a:r>
            <a:r>
              <a:rPr lang="en-US" sz="15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WithMessage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500" dirty="0" smtClean="0">
                <a:solidFill>
                  <a:srgbClr val="A5C25C"/>
                </a:solidFill>
                <a:latin typeface="Consolas"/>
                <a:ea typeface="Calibri"/>
                <a:cs typeface="Times New Roman"/>
              </a:rPr>
              <a:t>"Username is already taken"</a:t>
            </a: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}</a:t>
            </a:r>
            <a:endParaRPr lang="en-US" sz="15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1500" dirty="0">
              <a:ea typeface="Calibri"/>
              <a:cs typeface="Times New Roman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separation of validation concerns with </a:t>
            </a:r>
            <a:r>
              <a:rPr lang="en-US" dirty="0" err="1" smtClean="0"/>
              <a:t>FluentValidation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urved Connector 50"/>
          <p:cNvCxnSpPr>
            <a:endCxn id="24" idx="2"/>
          </p:cNvCxnSpPr>
          <p:nvPr/>
        </p:nvCxnSpPr>
        <p:spPr>
          <a:xfrm rot="5400000" flipH="1" flipV="1">
            <a:off x="5329260" y="1989153"/>
            <a:ext cx="749503" cy="257550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endCxn id="12" idx="2"/>
          </p:cNvCxnSpPr>
          <p:nvPr/>
        </p:nvCxnSpPr>
        <p:spPr>
          <a:xfrm flipV="1">
            <a:off x="2874872" y="3847977"/>
            <a:ext cx="4139977" cy="2631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endCxn id="11" idx="1"/>
          </p:cNvCxnSpPr>
          <p:nvPr/>
        </p:nvCxnSpPr>
        <p:spPr>
          <a:xfrm>
            <a:off x="1711764" y="4294012"/>
            <a:ext cx="5303593" cy="64978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hape 56"/>
          <p:cNvCxnSpPr>
            <a:endCxn id="16" idx="2"/>
          </p:cNvCxnSpPr>
          <p:nvPr/>
        </p:nvCxnSpPr>
        <p:spPr>
          <a:xfrm rot="16200000" flipH="1">
            <a:off x="5147509" y="4661794"/>
            <a:ext cx="632361" cy="225567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validation fits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17956" y="1448407"/>
            <a:ext cx="4611619" cy="4611619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User Interface</a:t>
            </a:r>
          </a:p>
          <a:p>
            <a:pPr algn="ctr"/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G</a:t>
            </a: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algn="ctr"/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10800000" flipV="1">
            <a:off x="4942400" y="2827167"/>
            <a:ext cx="389192" cy="1567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48536" y="2755034"/>
            <a:ext cx="384302" cy="2305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4" idx="4"/>
            <a:endCxn id="18" idx="4"/>
          </p:cNvCxnSpPr>
          <p:nvPr/>
        </p:nvCxnSpPr>
        <p:spPr>
          <a:xfrm rot="5400000" flipH="1">
            <a:off x="3012399" y="5848659"/>
            <a:ext cx="422733" cy="170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8900000">
            <a:off x="3629474" y="5028262"/>
            <a:ext cx="207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Infrastructure</a:t>
            </a:r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700000">
            <a:off x="708783" y="5028262"/>
            <a:ext cx="207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Tests</a:t>
            </a:r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7015357" y="4482634"/>
            <a:ext cx="822857" cy="922325"/>
          </a:xfrm>
          <a:prstGeom prst="foldedCorne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File</a:t>
            </a:r>
          </a:p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system</a:t>
            </a:r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7010876" y="3463675"/>
            <a:ext cx="1281004" cy="768603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Services</a:t>
            </a:r>
            <a:endParaRPr lang="en-NZ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16" name="Cube 15"/>
          <p:cNvSpPr/>
          <p:nvPr/>
        </p:nvSpPr>
        <p:spPr>
          <a:xfrm>
            <a:off x="6591525" y="5742418"/>
            <a:ext cx="1311641" cy="581429"/>
          </a:xfrm>
          <a:prstGeom prst="cub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etc</a:t>
            </a:r>
            <a:endParaRPr lang="en-NZ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40689" y="1871140"/>
            <a:ext cx="3766155" cy="376615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Application Services</a:t>
            </a:r>
            <a:br>
              <a:rPr lang="en-NZ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</a:br>
            <a:endParaRPr lang="en-NZ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r>
              <a:rPr lang="en-NZ" sz="1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</a:t>
            </a: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sz="1700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878710" y="2409161"/>
            <a:ext cx="2690110" cy="269011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Domain Services</a:t>
            </a: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endParaRPr lang="en-NZ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93592" y="3024043"/>
            <a:ext cx="1460346" cy="146034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Domain Model</a:t>
            </a:r>
            <a:endParaRPr lang="en-NZ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4" name="Flowchart: Magnetic Disk 23"/>
          <p:cNvSpPr/>
          <p:nvPr/>
        </p:nvSpPr>
        <p:spPr>
          <a:xfrm>
            <a:off x="6991765" y="2497731"/>
            <a:ext cx="1348081" cy="808847"/>
          </a:xfrm>
          <a:prstGeom prst="flowChartMagneticDisk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Database</a:t>
            </a:r>
            <a:endParaRPr lang="en-NZ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4771684" y="2898878"/>
            <a:ext cx="1928826" cy="571504"/>
          </a:xfrm>
          <a:prstGeom prst="wedgeRectCallout">
            <a:avLst>
              <a:gd name="adj1" fmla="val -107203"/>
              <a:gd name="adj2" fmla="val 98841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Employee,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IEmployeeRepository</a:t>
            </a:r>
            <a:endParaRPr lang="en-NZ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1415051" y="6122494"/>
            <a:ext cx="2542476" cy="571504"/>
          </a:xfrm>
          <a:prstGeom prst="wedgeRectCallout">
            <a:avLst>
              <a:gd name="adj1" fmla="val 51950"/>
              <a:gd name="adj2" fmla="val -121278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NHibernateEmployeeRepository</a:t>
            </a:r>
            <a:endParaRPr lang="en-NZ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5103073" y="1212249"/>
            <a:ext cx="1928826" cy="571504"/>
          </a:xfrm>
          <a:prstGeom prst="wedgeRectCallout">
            <a:avLst>
              <a:gd name="adj1" fmla="val -66075"/>
              <a:gd name="adj2" fmla="val 175387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EmployeeController</a:t>
            </a:r>
            <a:endParaRPr lang="en-NZ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131674" y="2065282"/>
            <a:ext cx="1928826" cy="571504"/>
          </a:xfrm>
          <a:prstGeom prst="wedgeRectCallout">
            <a:avLst>
              <a:gd name="adj1" fmla="val 42567"/>
              <a:gd name="adj2" fmla="val 83721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IEmailSender</a:t>
            </a:r>
            <a:endParaRPr lang="en-NZ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5106042" y="5087164"/>
            <a:ext cx="1928826" cy="571504"/>
          </a:xfrm>
          <a:prstGeom prst="wedgeRectCallout">
            <a:avLst>
              <a:gd name="adj1" fmla="val -48790"/>
              <a:gd name="adj2" fmla="val -149611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Smtp</a:t>
            </a:r>
            <a:r>
              <a:rPr lang="en-NZ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EmailSender</a:t>
            </a:r>
            <a:endParaRPr lang="en-NZ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137769" y="3709983"/>
            <a:ext cx="1928826" cy="571504"/>
          </a:xfrm>
          <a:prstGeom prst="wedgeRectCallout">
            <a:avLst>
              <a:gd name="adj1" fmla="val 42567"/>
              <a:gd name="adj2" fmla="val 8372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NewUserFor</a:t>
            </a:r>
            <a:r>
              <a:rPr lang="en-NZ" sz="1200" b="1" dirty="0" err="1" smtClean="0">
                <a:solidFill>
                  <a:schemeClr val="bg2">
                    <a:lumMod val="25000"/>
                  </a:schemeClr>
                </a:solidFill>
              </a:rPr>
              <a:t>m</a:t>
            </a:r>
            <a:r>
              <a:rPr lang="en-NZ" sz="1200" b="1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NewUserFormValidator</a:t>
            </a:r>
            <a:endParaRPr lang="en-NZ" sz="1200" b="1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103366" y="5158055"/>
            <a:ext cx="2105823" cy="571504"/>
          </a:xfrm>
          <a:prstGeom prst="wedgeRectCallout">
            <a:avLst>
              <a:gd name="adj1" fmla="val 50925"/>
              <a:gd name="adj2" fmla="val -109797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bg2">
                    <a:lumMod val="25000"/>
                  </a:schemeClr>
                </a:solidFill>
              </a:rPr>
              <a:t>IUsernameAvailabilityService</a:t>
            </a:r>
            <a:endParaRPr lang="en-NZ" sz="1200" b="1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4323017" y="3745002"/>
            <a:ext cx="2105823" cy="571504"/>
          </a:xfrm>
          <a:prstGeom prst="wedgeRectCallout">
            <a:avLst>
              <a:gd name="adj1" fmla="val -78996"/>
              <a:gd name="adj2" fmla="val -26597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NZ" sz="1200" b="1" dirty="0" err="1" smtClean="0">
                <a:solidFill>
                  <a:schemeClr val="bg2">
                    <a:lumMod val="25000"/>
                  </a:schemeClr>
                </a:solidFill>
              </a:rPr>
              <a:t>IOverdraftLimitPolicy</a:t>
            </a:r>
            <a:endParaRPr lang="en-NZ" sz="1200" b="1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We solve complexity in software by distilling our problems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4154" y="694874"/>
            <a:ext cx="8075692" cy="4671588"/>
            <a:chOff x="760491" y="751438"/>
            <a:chExt cx="8075692" cy="4671588"/>
          </a:xfrm>
        </p:grpSpPr>
        <p:sp>
          <p:nvSpPr>
            <p:cNvPr id="5" name="Rectangle 4"/>
            <p:cNvSpPr/>
            <p:nvPr/>
          </p:nvSpPr>
          <p:spPr>
            <a:xfrm>
              <a:off x="760491" y="751438"/>
              <a:ext cx="8075692" cy="467158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r="1215"/>
            <a:stretch>
              <a:fillRect/>
            </a:stretch>
          </p:blipFill>
          <p:spPr bwMode="auto">
            <a:xfrm>
              <a:off x="786098" y="773936"/>
              <a:ext cx="8033394" cy="4630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756723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Making Roles Explicit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4896423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Challenges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7800" y="657684"/>
            <a:ext cx="8839200" cy="1000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900" dirty="0" smtClean="0">
                <a:solidFill>
                  <a:schemeClr val="bg1"/>
                </a:solidFill>
                <a:latin typeface="+mj-lt"/>
              </a:rPr>
              <a:t>When DDD isn’t appropriate</a:t>
            </a:r>
            <a:endParaRPr lang="en-US" sz="59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340923"/>
            <a:ext cx="8839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Benefits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19" y="1305647"/>
            <a:ext cx="3482036" cy="480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500" dist="101600" dir="5400000" sy="-100000" algn="bl" rotWithShape="0"/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8239" y="1306818"/>
            <a:ext cx="3182103" cy="480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0374" y="1167897"/>
            <a:ext cx="8230083" cy="498684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3600" dirty="0" smtClean="0">
                <a:solidFill>
                  <a:srgbClr val="FFC000"/>
                </a:solidFill>
              </a:rPr>
              <a:t>Domain Driven Design mailing list</a:t>
            </a:r>
          </a:p>
          <a:p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</a:rPr>
              <a:t>http://tech.groups.yahoo.com/group/domaindrivendesign/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3600" dirty="0" smtClean="0">
                <a:solidFill>
                  <a:srgbClr val="FFC000"/>
                </a:solidFill>
              </a:rPr>
              <a:t>ALT.NET mailing list</a:t>
            </a:r>
          </a:p>
          <a:p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</a:rPr>
              <a:t>http://tech.groups.yahoo.com/group/altdotnet/</a:t>
            </a:r>
          </a:p>
          <a:p>
            <a:pPr>
              <a:buNone/>
            </a:pPr>
            <a:endParaRPr lang="en-US" u="sng" dirty="0" smtClean="0"/>
          </a:p>
          <a:p>
            <a:pPr>
              <a:buNone/>
            </a:pPr>
            <a:r>
              <a:rPr lang="en-US" sz="3600" dirty="0" smtClean="0">
                <a:solidFill>
                  <a:srgbClr val="FFC000"/>
                </a:solidFill>
              </a:rPr>
              <a:t>DDD Step By Step</a:t>
            </a:r>
          </a:p>
          <a:p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</a:rPr>
              <a:t>http://dddstepbystep.com/</a:t>
            </a:r>
          </a:p>
          <a:p>
            <a:endParaRPr lang="en-US" u="sng" dirty="0" smtClean="0"/>
          </a:p>
          <a:p>
            <a:pPr>
              <a:buNone/>
            </a:pPr>
            <a:r>
              <a:rPr lang="en-US" sz="3600" dirty="0" smtClean="0">
                <a:solidFill>
                  <a:srgbClr val="FFC000"/>
                </a:solidFill>
              </a:rPr>
              <a:t>Domain Driven Design Quickly (e-book)</a:t>
            </a:r>
          </a:p>
          <a:p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</a:rPr>
              <a:t>http://www.infoq.com/minibooks/domain-driven-design-quickly</a:t>
            </a:r>
            <a:endParaRPr lang="en-US" u="sng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Any fool can write code that a computer can understand. Good programmers write code that humans can understand.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88000" y="45085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Martin Fowler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258" y="166055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162267" y="1946992"/>
            <a:ext cx="579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http://twitter.com/dingwallr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2267" y="3621887"/>
            <a:ext cx="579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http://richarddingwall.name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258" y="3335452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258" y="4865482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162267" y="5151917"/>
            <a:ext cx="579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rdingwall@gmail.com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451322" y="3603257"/>
            <a:ext cx="8235950" cy="259834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342900" algn="l" defTabSz="-13873163" rtl="0" eaLnBrk="0" fontAlgn="base" latinLnBrk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public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bool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CanBook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(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Cargo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cargo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,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Voyage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voyage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Calibri"/>
              <a:cs typeface="Times New Roman"/>
            </a:endParaRPr>
          </a:p>
          <a:p>
            <a:pPr marL="0" marR="0" lvl="0" indent="-342900" algn="l" defTabSz="-13873163" rtl="0" eaLnBrk="0" fontAlgn="base" latinLnBrk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{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Calibri"/>
              <a:cs typeface="Times New Roman"/>
            </a:endParaRPr>
          </a:p>
          <a:p>
            <a:pPr marL="0" marR="0" lvl="0" indent="-342900" algn="l" defTabSz="-13873163" rtl="0" eaLnBrk="0" fontAlgn="base" latinLnBrk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   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if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 (!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overbookingPolicy.IsAllowed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(cargo, voyage))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Calibri"/>
              <a:cs typeface="Times New Roman"/>
            </a:endParaRPr>
          </a:p>
          <a:p>
            <a:pPr marL="0" marR="0" lvl="0" indent="-342900" algn="l" defTabSz="-13873163" rtl="0" eaLnBrk="0" fontAlgn="base" latinLnBrk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      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return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false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;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Calibri"/>
              <a:cs typeface="Times New Roman"/>
            </a:endParaRPr>
          </a:p>
          <a:p>
            <a:pPr marL="0" marR="0" lvl="0" indent="-342900" algn="l" defTabSz="-13873163" rtl="0" eaLnBrk="0" fontAlgn="base" latinLnBrk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 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Calibri"/>
              <a:cs typeface="Times New Roman"/>
            </a:endParaRPr>
          </a:p>
          <a:p>
            <a:pPr marL="0" marR="0" lvl="0" indent="-342900" algn="l" defTabSz="-13873163" rtl="0" eaLnBrk="0" fontAlgn="base" latinLnBrk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    ...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Calibri"/>
              <a:cs typeface="Times New Roman"/>
            </a:endParaRPr>
          </a:p>
          <a:p>
            <a:pPr marL="0" marR="0" lvl="0" indent="-342900" algn="l" defTabSz="-13873163" rtl="0" eaLnBrk="0" fontAlgn="base" latinLnBrk="0" hangingPunc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Calibri"/>
                <a:cs typeface="Times New Roman"/>
              </a:rPr>
              <a:t>}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lt"/>
              <a:ea typeface="Calibri"/>
              <a:cs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506995"/>
            <a:ext cx="8235950" cy="2779414"/>
          </a:xfrm>
        </p:spPr>
        <p:txBody>
          <a:bodyPr>
            <a:normAutofit lnSpcReduction="1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bool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CanBook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20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Cargo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cargo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20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Voyage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voyage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maxBooking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voyage.Capacity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* </a:t>
            </a:r>
            <a:r>
              <a:rPr lang="en-US" sz="2000" dirty="0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1.1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(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voyage.BookedCargoSize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+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cargo.Size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&gt;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maxBooking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   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return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0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false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;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 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...</a:t>
            </a:r>
            <a:endParaRPr lang="en-US" sz="20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2000" dirty="0" smtClean="0">
              <a:ea typeface="Calibri"/>
              <a:cs typeface="Times New Roman"/>
            </a:endParaRPr>
          </a:p>
          <a:p>
            <a:endParaRPr lang="en-US" sz="20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674" y="5721693"/>
            <a:ext cx="8239361" cy="479425"/>
          </a:xfrm>
        </p:spPr>
        <p:txBody>
          <a:bodyPr/>
          <a:lstStyle/>
          <a:p>
            <a:r>
              <a:rPr lang="en-US" dirty="0" smtClean="0"/>
              <a:t>DDD is about making concepts explicit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51712" y="4990747"/>
            <a:ext cx="8207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Domain Model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90624" y="5385055"/>
            <a:ext cx="8207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  <a:latin typeface="+mj-lt"/>
              </a:rPr>
              <a:t>Ubiquitous language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451322" y="3249038"/>
            <a:ext cx="8235950" cy="295256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ot"/>
          </a:ln>
        </p:spPr>
        <p:txBody>
          <a:bodyPr vert="horz" lIns="91440" tIns="45720" rIns="91440" bIns="45720" rtlCol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sz="24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4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interface</a:t>
            </a:r>
            <a:r>
              <a:rPr lang="en-US" sz="24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400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IPayrollService</a:t>
            </a:r>
            <a:endParaRPr lang="en-US" sz="24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sz="24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sz="2400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sz="24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GetHourlyRate</a:t>
            </a:r>
            <a:r>
              <a:rPr lang="en-US" sz="24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2400" dirty="0" smtClean="0">
                <a:solidFill>
                  <a:srgbClr val="FFC66D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24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employee</a:t>
            </a:r>
            <a:r>
              <a:rPr lang="en-US" sz="24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2400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2400" dirty="0">
              <a:ea typeface="Calibri"/>
              <a:cs typeface="Times New Rom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0375" y="506996"/>
            <a:ext cx="8235950" cy="2411302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public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interface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err="1" smtClean="0">
                <a:solidFill>
                  <a:srgbClr val="6897BB"/>
                </a:solidFill>
                <a:latin typeface="Consolas"/>
                <a:ea typeface="Calibri"/>
                <a:cs typeface="Times New Roman"/>
              </a:rPr>
              <a:t>ISapService</a:t>
            </a:r>
            <a:endParaRPr lang="en-US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{</a:t>
            </a:r>
            <a:endParaRPr lang="en-US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   </a:t>
            </a:r>
            <a:r>
              <a:rPr lang="en-US" dirty="0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double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GetHourlyRate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dirty="0" err="1" smtClean="0">
                <a:solidFill>
                  <a:srgbClr val="CC7832"/>
                </a:solidFill>
                <a:latin typeface="Consolas"/>
                <a:ea typeface="Calibri"/>
                <a:cs typeface="Times New Roman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sapId</a:t>
            </a: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dirty="0" smtClean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dirty="0">
              <a:ea typeface="Calibri"/>
              <a:cs typeface="Times New Roman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674" y="5721693"/>
            <a:ext cx="8239361" cy="4794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Intention-revealing interfaces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58770" y="2434033"/>
            <a:ext cx="8239361" cy="4794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-1387316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poor abstraction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9408" y="837794"/>
            <a:ext cx="14287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0" dirty="0" smtClean="0">
                <a:solidFill>
                  <a:srgbClr val="C00000"/>
                </a:solidFill>
                <a:latin typeface="Wingdings" pitchFamily="2" charset="2"/>
              </a:rPr>
              <a:t>û</a:t>
            </a:r>
            <a:endParaRPr lang="en-NZ" sz="15000" dirty="0">
              <a:solidFill>
                <a:srgbClr val="C00000"/>
              </a:solidFill>
              <a:latin typeface="Wingdings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31633" y="3957638"/>
            <a:ext cx="14287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0" dirty="0" smtClean="0">
                <a:solidFill>
                  <a:srgbClr val="92D050"/>
                </a:solidFill>
                <a:latin typeface="Wingdings"/>
              </a:rPr>
              <a:t>ü</a:t>
            </a:r>
            <a:endParaRPr lang="en-NZ" sz="15000" dirty="0">
              <a:solidFill>
                <a:srgbClr val="92D050"/>
              </a:solidFill>
              <a:latin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voke Generic">
  <a:themeElements>
    <a:clrScheme name="Power to the People">
      <a:dk1>
        <a:srgbClr val="000000"/>
      </a:dk1>
      <a:lt1>
        <a:sysClr val="window" lastClr="FFFFFF"/>
      </a:lt1>
      <a:dk2>
        <a:srgbClr val="000000"/>
      </a:dk2>
      <a:lt2>
        <a:srgbClr val="F2F2F2"/>
      </a:lt2>
      <a:accent1>
        <a:srgbClr val="808000"/>
      </a:accent1>
      <a:accent2>
        <a:srgbClr val="B0AC00"/>
      </a:accent2>
      <a:accent3>
        <a:srgbClr val="C9C400"/>
      </a:accent3>
      <a:accent4>
        <a:srgbClr val="D8D8D8"/>
      </a:accent4>
      <a:accent5>
        <a:srgbClr val="BFBFBF"/>
      </a:accent5>
      <a:accent6>
        <a:srgbClr val="A5A5A5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LongProperties xmlns="http://schemas.microsoft.com/office/2006/metadata/longPropertie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F5604A24AA0F43809B6700C6EA7CB2" ma:contentTypeVersion="3" ma:contentTypeDescription="Create a new document." ma:contentTypeScope="" ma:versionID="9a8fa31ebe063f2a1e4ad8ef7575764c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91645e3a5d717a4fcb3ea03a03c65fe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0114086-F85D-4203-996C-D466FACC6D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872FAF-5383-48FD-B6F3-5ECDFD10E22A}">
  <ds:schemaRefs>
    <ds:schemaRef ds:uri="http://schemas.microsoft.com/office/2006/metadata/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05EED0D-8CCC-4F2B-9D5B-A26B3DF2237D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5348B1CF-D6FD-4FFA-8E72-5E7D58DE4C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17858</TotalTime>
  <Words>2820</Words>
  <Application>Microsoft Office PowerPoint</Application>
  <PresentationFormat>On-screen Show (4:3)</PresentationFormat>
  <Paragraphs>752</Paragraphs>
  <Slides>57</Slides>
  <Notes>42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Provoke Generic</vt:lpstr>
      <vt:lpstr>Slide 1</vt:lpstr>
      <vt:lpstr>Slide 2</vt:lpstr>
      <vt:lpstr>Agenda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Traditional Architecture</vt:lpstr>
      <vt:lpstr>Onion Architecture</vt:lpstr>
      <vt:lpstr>Onion Architecture</vt:lpstr>
      <vt:lpstr>Slide 44</vt:lpstr>
      <vt:lpstr>Validation Examples</vt:lpstr>
      <vt:lpstr>Slide 46</vt:lpstr>
      <vt:lpstr>Slide 47</vt:lpstr>
      <vt:lpstr>Slide 48</vt:lpstr>
      <vt:lpstr>Where validation fits</vt:lpstr>
      <vt:lpstr>Slide 50</vt:lpstr>
      <vt:lpstr>Slide 51</vt:lpstr>
      <vt:lpstr>Slide 52</vt:lpstr>
      <vt:lpstr>Slide 53</vt:lpstr>
      <vt:lpstr>Books</vt:lpstr>
      <vt:lpstr>Links</vt:lpstr>
      <vt:lpstr>Slide 56</vt:lpstr>
      <vt:lpstr>Thanks for listening!</vt:lpstr>
    </vt:vector>
  </TitlesOfParts>
  <Company>Lushai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Provoke Presentation (Generic)</dc:title>
  <dc:creator>Lulu Pachuau</dc:creator>
  <cp:lastModifiedBy>Richard Dingwall</cp:lastModifiedBy>
  <cp:revision>868</cp:revision>
  <dcterms:created xsi:type="dcterms:W3CDTF">2008-07-27T03:59:32Z</dcterms:created>
  <dcterms:modified xsi:type="dcterms:W3CDTF">2009-09-22T22:35:00Z</dcterms:modified>
  <cp:contentType>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TC011799871033</vt:lpwstr>
  </property>
  <property fmtid="{D5CDD505-2E9C-101B-9397-08002B2CF9AE}" pid="3" name="ContentType">
    <vt:lpwstr>Document</vt:lpwstr>
  </property>
  <property fmtid="{D5CDD505-2E9C-101B-9397-08002B2CF9AE}" pid="4" name="ContentTypeId">
    <vt:lpwstr>0x010100DCF5604A24AA0F43809B6700C6EA7CB2</vt:lpwstr>
  </property>
  <property fmtid="{D5CDD505-2E9C-101B-9397-08002B2CF9AE}" pid="5" name="Project Phase">
    <vt:lpwstr>1</vt:lpwstr>
  </property>
</Properties>
</file>